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  <p:sldMasterId id="2147483687" r:id="rId2"/>
    <p:sldMasterId id="2147483674" r:id="rId3"/>
  </p:sldMasterIdLst>
  <p:notesMasterIdLst>
    <p:notesMasterId r:id="rId7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1" r:id="rId17"/>
    <p:sldId id="277" r:id="rId18"/>
    <p:sldId id="269" r:id="rId19"/>
    <p:sldId id="270" r:id="rId20"/>
    <p:sldId id="273" r:id="rId21"/>
    <p:sldId id="274" r:id="rId22"/>
    <p:sldId id="275" r:id="rId23"/>
    <p:sldId id="276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6" r:id="rId51"/>
    <p:sldId id="305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5D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188" autoAdjust="0"/>
  </p:normalViewPr>
  <p:slideViewPr>
    <p:cSldViewPr snapToGrid="0" snapToObjects="1">
      <p:cViewPr>
        <p:scale>
          <a:sx n="120" d="100"/>
          <a:sy n="120" d="100"/>
        </p:scale>
        <p:origin x="-1296" y="-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73" Type="http://schemas.openxmlformats.org/officeDocument/2006/relationships/slide" Target="slides/slide70.xml"/><Relationship Id="rId74" Type="http://schemas.openxmlformats.org/officeDocument/2006/relationships/notesMaster" Target="notesMasters/notesMaster1.xml"/><Relationship Id="rId75" Type="http://schemas.openxmlformats.org/officeDocument/2006/relationships/printerSettings" Target="printerSettings/printerSettings1.bin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1F653-3327-5E40-BF02-1E42F122CF29}" type="datetimeFigureOut">
              <a:rPr lang="fr-FR" smtClean="0"/>
              <a:t>15/05/13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1E4921-0A6E-974A-B0B6-546426D6CFD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8455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gradFill flip="none" rotWithShape="1">
          <a:gsLst>
            <a:gs pos="18000">
              <a:schemeClr val="bg2"/>
            </a:gs>
            <a:gs pos="69000">
              <a:schemeClr val="bg2">
                <a:lumMod val="9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 descr="logo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113" y="6324600"/>
            <a:ext cx="739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necteur droit 16"/>
          <p:cNvCxnSpPr/>
          <p:nvPr userDrawn="1"/>
        </p:nvCxnSpPr>
        <p:spPr>
          <a:xfrm>
            <a:off x="0" y="2286000"/>
            <a:ext cx="685800" cy="0"/>
          </a:xfrm>
          <a:prstGeom prst="line">
            <a:avLst/>
          </a:prstGeom>
          <a:ln>
            <a:solidFill>
              <a:srgbClr val="476A9C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20"/>
          <p:cNvCxnSpPr/>
          <p:nvPr userDrawn="1"/>
        </p:nvCxnSpPr>
        <p:spPr>
          <a:xfrm flipV="1">
            <a:off x="685800" y="1828800"/>
            <a:ext cx="0" cy="914400"/>
          </a:xfrm>
          <a:prstGeom prst="line">
            <a:avLst/>
          </a:prstGeom>
          <a:ln>
            <a:solidFill>
              <a:srgbClr val="476A9C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7"/>
          <p:cNvCxnSpPr/>
          <p:nvPr userDrawn="1"/>
        </p:nvCxnSpPr>
        <p:spPr>
          <a:xfrm flipH="1">
            <a:off x="8458200" y="2286000"/>
            <a:ext cx="685800" cy="0"/>
          </a:xfrm>
          <a:prstGeom prst="line">
            <a:avLst/>
          </a:prstGeom>
          <a:ln>
            <a:solidFill>
              <a:srgbClr val="476A9C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8"/>
          <p:cNvCxnSpPr/>
          <p:nvPr userDrawn="1"/>
        </p:nvCxnSpPr>
        <p:spPr>
          <a:xfrm flipV="1">
            <a:off x="8458200" y="1828800"/>
            <a:ext cx="0" cy="914400"/>
          </a:xfrm>
          <a:prstGeom prst="line">
            <a:avLst/>
          </a:prstGeom>
          <a:ln>
            <a:solidFill>
              <a:srgbClr val="476A9C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77240" y="1600200"/>
            <a:ext cx="7589520" cy="685800"/>
          </a:xfrm>
          <a:prstGeom prst="rect">
            <a:avLst/>
          </a:prstGeom>
        </p:spPr>
        <p:txBody>
          <a:bodyPr anchor="b"/>
          <a:lstStyle>
            <a:lvl1pPr>
              <a:buNone/>
              <a:defRPr sz="4800" b="0">
                <a:solidFill>
                  <a:srgbClr val="476A9C"/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77240" y="2286000"/>
            <a:ext cx="7589520" cy="68580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 cap="all" spc="300">
                <a:solidFill>
                  <a:srgbClr val="404040"/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92480" y="4495800"/>
            <a:ext cx="7589520" cy="685800"/>
          </a:xfrm>
          <a:prstGeom prst="rect">
            <a:avLst/>
          </a:prstGeom>
        </p:spPr>
        <p:txBody>
          <a:bodyPr anchor="t"/>
          <a:lstStyle>
            <a:lvl1pPr algn="r">
              <a:buNone/>
              <a:defRPr sz="1400" b="0" cap="all" spc="300">
                <a:solidFill>
                  <a:srgbClr val="404040"/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date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3810000"/>
            <a:ext cx="7589520" cy="68580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sz="1800" b="0" baseline="0">
                <a:solidFill>
                  <a:srgbClr val="476A9C"/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presenter name, title</a:t>
            </a:r>
          </a:p>
        </p:txBody>
      </p:sp>
    </p:spTree>
    <p:extLst>
      <p:ext uri="{BB962C8B-B14F-4D97-AF65-F5344CB8AC3E}">
        <p14:creationId xmlns:p14="http://schemas.microsoft.com/office/powerpoint/2010/main" val="3480730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 descr="FOOTER_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57917"/>
            <a:ext cx="9144000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ZoneTexte 7"/>
          <p:cNvSpPr txBox="1">
            <a:spLocks noChangeArrowheads="1"/>
          </p:cNvSpPr>
          <p:nvPr userDrawn="1"/>
        </p:nvSpPr>
        <p:spPr bwMode="auto">
          <a:xfrm>
            <a:off x="0" y="6443665"/>
            <a:ext cx="9144000" cy="261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0" rIns="91420" bIns="45710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solidFill>
                  <a:srgbClr val="BABABA"/>
                </a:solidFill>
                <a:latin typeface="Trebuchet MS" charset="0"/>
                <a:cs typeface="Trebuchet MS" charset="0"/>
              </a:rPr>
              <a:t>www.exoplatform.com - Copyright 2012 eXo Platform</a:t>
            </a:r>
            <a:endParaRPr lang="fr-FR" sz="1100">
              <a:solidFill>
                <a:srgbClr val="BABABA"/>
              </a:solidFill>
              <a:latin typeface="Trebuchet MS" charset="0"/>
              <a:cs typeface="Trebuchet MS" charset="0"/>
            </a:endParaRPr>
          </a:p>
        </p:txBody>
      </p:sp>
      <p:cxnSp>
        <p:nvCxnSpPr>
          <p:cNvPr id="4" name="Connecteur droit 3"/>
          <p:cNvCxnSpPr/>
          <p:nvPr userDrawn="1"/>
        </p:nvCxnSpPr>
        <p:spPr>
          <a:xfrm>
            <a:off x="0" y="6324600"/>
            <a:ext cx="9144000" cy="0"/>
          </a:xfrm>
          <a:prstGeom prst="line">
            <a:avLst/>
          </a:prstGeom>
          <a:ln w="28575" cmpd="sng"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 11" descr="FOOTER_2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6172202"/>
            <a:ext cx="91440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 12" descr="logo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4" y="6324604"/>
            <a:ext cx="739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6858001" y="6400803"/>
            <a:ext cx="3886200" cy="60960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fld id="{43218A35-F9CA-434A-87FA-72607602A2AF}" type="slidenum">
              <a:rPr lang="en-GB" sz="2400" b="0" i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pPr algn="ctr" eaLnBrk="1">
                <a:lnSpc>
                  <a:spcPct val="98000"/>
                </a:lnSpc>
                <a:buClr>
                  <a:srgbClr val="000000"/>
                </a:buClr>
                <a:buSzPct val="45000"/>
                <a:buFont typeface="Wingdings" charset="0"/>
                <a:buNone/>
              </a:pPr>
              <a:t>‹#›</a:t>
            </a:fld>
            <a:endParaRPr lang="en-GB" sz="4400" b="0" i="0" dirty="0">
              <a:solidFill>
                <a:schemeClr val="bg2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8229600" cy="685800"/>
          </a:xfrm>
        </p:spPr>
        <p:txBody>
          <a:bodyPr/>
          <a:lstStyle>
            <a:lvl1pPr>
              <a:defRPr cap="all" spc="300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5922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Pr>
        <a:gradFill flip="none" rotWithShape="1">
          <a:gsLst>
            <a:gs pos="18000">
              <a:schemeClr val="bg2"/>
            </a:gs>
            <a:gs pos="69000">
              <a:schemeClr val="bg2">
                <a:lumMod val="9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 descr="logo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113" y="6324600"/>
            <a:ext cx="739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necteur droit 16"/>
          <p:cNvCxnSpPr/>
          <p:nvPr userDrawn="1"/>
        </p:nvCxnSpPr>
        <p:spPr>
          <a:xfrm>
            <a:off x="0" y="2286000"/>
            <a:ext cx="685800" cy="0"/>
          </a:xfrm>
          <a:prstGeom prst="line">
            <a:avLst/>
          </a:prstGeom>
          <a:ln>
            <a:solidFill>
              <a:srgbClr val="476A9C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20"/>
          <p:cNvCxnSpPr/>
          <p:nvPr userDrawn="1"/>
        </p:nvCxnSpPr>
        <p:spPr>
          <a:xfrm flipV="1">
            <a:off x="685800" y="1828800"/>
            <a:ext cx="0" cy="914400"/>
          </a:xfrm>
          <a:prstGeom prst="line">
            <a:avLst/>
          </a:prstGeom>
          <a:ln>
            <a:solidFill>
              <a:srgbClr val="476A9C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7"/>
          <p:cNvCxnSpPr/>
          <p:nvPr userDrawn="1"/>
        </p:nvCxnSpPr>
        <p:spPr>
          <a:xfrm flipH="1">
            <a:off x="8458200" y="2286000"/>
            <a:ext cx="685800" cy="0"/>
          </a:xfrm>
          <a:prstGeom prst="line">
            <a:avLst/>
          </a:prstGeom>
          <a:ln>
            <a:solidFill>
              <a:srgbClr val="476A9C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8"/>
          <p:cNvCxnSpPr/>
          <p:nvPr userDrawn="1"/>
        </p:nvCxnSpPr>
        <p:spPr>
          <a:xfrm flipV="1">
            <a:off x="8458200" y="1828800"/>
            <a:ext cx="0" cy="914400"/>
          </a:xfrm>
          <a:prstGeom prst="line">
            <a:avLst/>
          </a:prstGeom>
          <a:ln>
            <a:solidFill>
              <a:srgbClr val="476A9C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77240" y="1600200"/>
            <a:ext cx="7589520" cy="685800"/>
          </a:xfrm>
          <a:prstGeom prst="rect">
            <a:avLst/>
          </a:prstGeom>
        </p:spPr>
        <p:txBody>
          <a:bodyPr anchor="b"/>
          <a:lstStyle>
            <a:lvl1pPr>
              <a:buNone/>
              <a:defRPr sz="4800" b="0">
                <a:solidFill>
                  <a:srgbClr val="476A9C"/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77240" y="2286000"/>
            <a:ext cx="7589520" cy="68580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 cap="all" spc="300">
                <a:solidFill>
                  <a:srgbClr val="404040"/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92480" y="4495800"/>
            <a:ext cx="7589520" cy="685800"/>
          </a:xfrm>
          <a:prstGeom prst="rect">
            <a:avLst/>
          </a:prstGeom>
        </p:spPr>
        <p:txBody>
          <a:bodyPr anchor="t"/>
          <a:lstStyle>
            <a:lvl1pPr algn="r">
              <a:buNone/>
              <a:defRPr sz="1400" b="0" cap="all" spc="300">
                <a:solidFill>
                  <a:srgbClr val="404040"/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date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3810000"/>
            <a:ext cx="7589520" cy="68580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sz="1800" b="0" baseline="0">
                <a:solidFill>
                  <a:srgbClr val="476A9C"/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presenter name, title</a:t>
            </a:r>
          </a:p>
        </p:txBody>
      </p:sp>
    </p:spTree>
    <p:extLst>
      <p:ext uri="{BB962C8B-B14F-4D97-AF65-F5344CB8AC3E}">
        <p14:creationId xmlns:p14="http://schemas.microsoft.com/office/powerpoint/2010/main" val="1434388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 hasCustomPrompt="1"/>
          </p:nvPr>
        </p:nvSpPr>
        <p:spPr>
          <a:xfrm>
            <a:off x="0" y="3834113"/>
            <a:ext cx="9144000" cy="974370"/>
          </a:xfrm>
          <a:prstGeom prst="rect">
            <a:avLst/>
          </a:prstGeom>
        </p:spPr>
        <p:txBody>
          <a:bodyPr anchor="ctr" anchorCtr="0"/>
          <a:lstStyle>
            <a:lvl1pPr algn="ctr">
              <a:defRPr sz="2400" baseline="0">
                <a:solidFill>
                  <a:srgbClr val="40404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9"/>
          <p:cNvSpPr>
            <a:spLocks noGrp="1"/>
          </p:cNvSpPr>
          <p:nvPr>
            <p:ph type="body" sz="quarter" idx="19" hasCustomPrompt="1"/>
          </p:nvPr>
        </p:nvSpPr>
        <p:spPr>
          <a:xfrm>
            <a:off x="1351600" y="2331719"/>
            <a:ext cx="7406640" cy="1051560"/>
          </a:xfrm>
        </p:spPr>
        <p:txBody>
          <a:bodyPr anchor="ctr" anchorCtr="0"/>
          <a:lstStyle>
            <a:lvl1pPr>
              <a:buClr>
                <a:schemeClr val="bg1"/>
              </a:buClr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  <a:lvl2pPr>
              <a:buClr>
                <a:schemeClr val="bg1"/>
              </a:buClr>
              <a:defRPr sz="1800">
                <a:solidFill>
                  <a:schemeClr val="bg2">
                    <a:lumMod val="25000"/>
                  </a:schemeClr>
                </a:solidFill>
              </a:defRPr>
            </a:lvl2pPr>
            <a:lvl3pPr>
              <a:buClr>
                <a:schemeClr val="bg1"/>
              </a:buClr>
              <a:defRPr/>
            </a:lvl3pPr>
            <a:lvl4pPr>
              <a:buClr>
                <a:schemeClr val="bg1"/>
              </a:buClr>
              <a:defRPr/>
            </a:lvl4pPr>
            <a:lvl5pPr>
              <a:buClr>
                <a:schemeClr val="bg1"/>
              </a:buClr>
              <a:defRPr/>
            </a:lvl5pPr>
          </a:lstStyle>
          <a:p>
            <a:pPr lvl="0"/>
            <a:r>
              <a:rPr lang="en-US" dirty="0" err="1" smtClean="0"/>
              <a:t>Partie</a:t>
            </a:r>
            <a:r>
              <a:rPr lang="en-US" dirty="0" smtClean="0"/>
              <a:t> 2</a:t>
            </a:r>
          </a:p>
        </p:txBody>
      </p:sp>
      <p:sp>
        <p:nvSpPr>
          <p:cNvPr id="6" name="Text Placeholder 31"/>
          <p:cNvSpPr>
            <a:spLocks noGrp="1"/>
          </p:cNvSpPr>
          <p:nvPr>
            <p:ph type="body" sz="quarter" idx="20" hasCustomPrompt="1"/>
          </p:nvPr>
        </p:nvSpPr>
        <p:spPr>
          <a:xfrm>
            <a:off x="1351600" y="3520440"/>
            <a:ext cx="7406640" cy="1051560"/>
          </a:xfrm>
        </p:spPr>
        <p:txBody>
          <a:bodyPr anchor="ctr"/>
          <a:lstStyle>
            <a:lvl1pPr>
              <a:buClr>
                <a:schemeClr val="bg1"/>
              </a:buClr>
              <a:buNone/>
              <a:defRPr sz="200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buClr>
                <a:schemeClr val="bg1"/>
              </a:buClr>
              <a:defRPr sz="1800">
                <a:solidFill>
                  <a:schemeClr val="bg2">
                    <a:lumMod val="25000"/>
                  </a:schemeClr>
                </a:solidFill>
              </a:defRPr>
            </a:lvl2pPr>
            <a:lvl3pPr>
              <a:buClr>
                <a:schemeClr val="bg1"/>
              </a:buClr>
              <a:defRPr/>
            </a:lvl3pPr>
            <a:lvl4pPr>
              <a:buClr>
                <a:schemeClr val="bg1"/>
              </a:buClr>
              <a:defRPr/>
            </a:lvl4pPr>
            <a:lvl5pPr>
              <a:buClr>
                <a:schemeClr val="bg1"/>
              </a:buClr>
              <a:defRPr/>
            </a:lvl5pPr>
          </a:lstStyle>
          <a:p>
            <a:pPr lvl="0"/>
            <a:r>
              <a:rPr lang="en-US" dirty="0" err="1" smtClean="0"/>
              <a:t>Partie</a:t>
            </a:r>
            <a:r>
              <a:rPr lang="en-US" dirty="0" smtClean="0"/>
              <a:t> 3</a:t>
            </a:r>
          </a:p>
        </p:txBody>
      </p:sp>
      <p:sp>
        <p:nvSpPr>
          <p:cNvPr id="7" name="Text Placeholder 25"/>
          <p:cNvSpPr>
            <a:spLocks noGrp="1"/>
          </p:cNvSpPr>
          <p:nvPr>
            <p:ph type="body" sz="quarter" idx="14" hasCustomPrompt="1"/>
          </p:nvPr>
        </p:nvSpPr>
        <p:spPr>
          <a:xfrm>
            <a:off x="1351600" y="4709160"/>
            <a:ext cx="7406640" cy="1051560"/>
          </a:xfrm>
        </p:spPr>
        <p:txBody>
          <a:bodyPr anchor="ctr"/>
          <a:lstStyle>
            <a:lvl1pPr>
              <a:buClr>
                <a:schemeClr val="bg1"/>
              </a:buClr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  <a:lvl2pPr>
              <a:buClr>
                <a:schemeClr val="bg1"/>
              </a:buClr>
              <a:defRPr sz="1800" baseline="0">
                <a:solidFill>
                  <a:schemeClr val="bg2">
                    <a:lumMod val="25000"/>
                  </a:schemeClr>
                </a:solidFill>
              </a:defRPr>
            </a:lvl2pPr>
            <a:lvl3pPr>
              <a:buClr>
                <a:schemeClr val="bg1"/>
              </a:buClr>
              <a:defRPr sz="1600"/>
            </a:lvl3pPr>
            <a:lvl4pPr>
              <a:buClr>
                <a:schemeClr val="bg1"/>
              </a:buClr>
              <a:defRPr sz="1600"/>
            </a:lvl4pPr>
            <a:lvl5pPr>
              <a:buClr>
                <a:schemeClr val="bg1"/>
              </a:buClr>
              <a:defRPr sz="1600"/>
            </a:lvl5pPr>
          </a:lstStyle>
          <a:p>
            <a:pPr lvl="0"/>
            <a:r>
              <a:rPr lang="en-US" dirty="0" err="1" smtClean="0"/>
              <a:t>Partie</a:t>
            </a:r>
            <a:r>
              <a:rPr lang="en-US" dirty="0" smtClean="0"/>
              <a:t> 4</a:t>
            </a:r>
          </a:p>
        </p:txBody>
      </p:sp>
      <p:sp>
        <p:nvSpPr>
          <p:cNvPr id="8" name="Text Placeholder 27"/>
          <p:cNvSpPr>
            <a:spLocks noGrp="1"/>
          </p:cNvSpPr>
          <p:nvPr>
            <p:ph type="body" sz="quarter" idx="18" hasCustomPrompt="1"/>
          </p:nvPr>
        </p:nvSpPr>
        <p:spPr>
          <a:xfrm>
            <a:off x="1351600" y="1143000"/>
            <a:ext cx="7406640" cy="1051560"/>
          </a:xfrm>
        </p:spPr>
        <p:txBody>
          <a:bodyPr anchor="ctr"/>
          <a:lstStyle>
            <a:lvl1pPr>
              <a:buClr>
                <a:schemeClr val="bg1"/>
              </a:buClr>
              <a:buNone/>
              <a:defRPr sz="2000" baseline="0">
                <a:solidFill>
                  <a:schemeClr val="bg2">
                    <a:lumMod val="25000"/>
                  </a:schemeClr>
                </a:solidFill>
              </a:defRPr>
            </a:lvl1pPr>
            <a:lvl2pPr>
              <a:buClr>
                <a:schemeClr val="bg1"/>
              </a:buClr>
              <a:defRPr sz="1800">
                <a:solidFill>
                  <a:schemeClr val="bg2">
                    <a:lumMod val="25000"/>
                  </a:schemeClr>
                </a:solidFill>
              </a:defRPr>
            </a:lvl2pPr>
            <a:lvl3pPr>
              <a:buClr>
                <a:schemeClr val="bg1"/>
              </a:buClr>
              <a:defRPr sz="1600"/>
            </a:lvl3pPr>
            <a:lvl4pPr>
              <a:buClr>
                <a:schemeClr val="bg1"/>
              </a:buClr>
              <a:defRPr/>
            </a:lvl4pPr>
            <a:lvl5pPr>
              <a:buClr>
                <a:schemeClr val="bg1"/>
              </a:buClr>
              <a:defRPr/>
            </a:lvl5pPr>
          </a:lstStyle>
          <a:p>
            <a:pPr lvl="0"/>
            <a:r>
              <a:rPr lang="en-US" dirty="0" err="1" smtClean="0"/>
              <a:t>Partie</a:t>
            </a:r>
            <a:r>
              <a:rPr lang="en-US" dirty="0" smtClean="0"/>
              <a:t> 1</a:t>
            </a:r>
          </a:p>
        </p:txBody>
      </p:sp>
      <p:sp>
        <p:nvSpPr>
          <p:cNvPr id="9" name="TextBox 13"/>
          <p:cNvSpPr txBox="1"/>
          <p:nvPr userDrawn="1"/>
        </p:nvSpPr>
        <p:spPr>
          <a:xfrm>
            <a:off x="457200" y="1194440"/>
            <a:ext cx="9144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dirty="0" smtClean="0">
                <a:solidFill>
                  <a:srgbClr val="476A9C"/>
                </a:solidFill>
                <a:latin typeface="Arial Rounded MT Bold"/>
                <a:cs typeface="Arial Rounded MT Bold"/>
              </a:rPr>
              <a:t>1</a:t>
            </a:r>
            <a:endParaRPr lang="en-US" sz="4800" dirty="0">
              <a:solidFill>
                <a:srgbClr val="476A9C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10" name="TextBox 14"/>
          <p:cNvSpPr txBox="1"/>
          <p:nvPr userDrawn="1"/>
        </p:nvSpPr>
        <p:spPr>
          <a:xfrm>
            <a:off x="457200" y="2383160"/>
            <a:ext cx="9144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 smtClean="0">
                <a:solidFill>
                  <a:srgbClr val="476A9C"/>
                </a:solidFill>
                <a:latin typeface="Arial Rounded MT Bold"/>
                <a:cs typeface="Arial Rounded MT Bold"/>
              </a:rPr>
              <a:t>2</a:t>
            </a:r>
            <a:endParaRPr lang="en-US" sz="4800" dirty="0">
              <a:solidFill>
                <a:srgbClr val="476A9C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11" name="TextBox 18"/>
          <p:cNvSpPr txBox="1"/>
          <p:nvPr userDrawn="1"/>
        </p:nvSpPr>
        <p:spPr>
          <a:xfrm>
            <a:off x="457200" y="3571880"/>
            <a:ext cx="9144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 smtClean="0">
                <a:solidFill>
                  <a:srgbClr val="476A9C"/>
                </a:solidFill>
                <a:latin typeface="Arial Rounded MT Bold"/>
                <a:cs typeface="Arial Rounded MT Bold"/>
              </a:rPr>
              <a:t>3</a:t>
            </a:r>
            <a:endParaRPr lang="en-US" sz="4800" dirty="0">
              <a:solidFill>
                <a:srgbClr val="476A9C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12" name="TextBox 19"/>
          <p:cNvSpPr txBox="1"/>
          <p:nvPr userDrawn="1"/>
        </p:nvSpPr>
        <p:spPr>
          <a:xfrm>
            <a:off x="457200" y="4760600"/>
            <a:ext cx="9144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 smtClean="0">
                <a:solidFill>
                  <a:srgbClr val="476A9C"/>
                </a:solidFill>
                <a:latin typeface="Arial Rounded MT Bold"/>
                <a:cs typeface="Arial Rounded MT Bold"/>
              </a:rPr>
              <a:t>4</a:t>
            </a:r>
            <a:endParaRPr lang="en-US" sz="4800" dirty="0">
              <a:solidFill>
                <a:srgbClr val="476A9C"/>
              </a:solidFill>
              <a:latin typeface="Arial Rounded MT Bold"/>
              <a:cs typeface="Arial Rounded MT Bold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71599" y="103450"/>
            <a:ext cx="8400802" cy="706329"/>
          </a:xfrm>
        </p:spPr>
        <p:txBody>
          <a:bodyPr/>
          <a:lstStyle>
            <a:lvl1pPr>
              <a:defRPr>
                <a:solidFill>
                  <a:srgbClr val="476A9C"/>
                </a:solidFill>
              </a:defRPr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1"/>
          </p:nvPr>
        </p:nvSpPr>
        <p:spPr>
          <a:xfrm>
            <a:off x="371475" y="1001713"/>
            <a:ext cx="8401050" cy="5114925"/>
          </a:xfrm>
        </p:spPr>
        <p:txBody>
          <a:bodyPr anchor="t" anchorCtr="0"/>
          <a:lstStyle>
            <a:lvl1pPr algn="just"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 algn="just">
              <a:buFont typeface="Arial" pitchFamily="34" charset="0"/>
              <a:buChar char="•"/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 algn="just">
              <a:buFont typeface="Arial" pitchFamily="34" charset="0"/>
              <a:buChar char="-"/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 algn="just">
              <a:buFont typeface="Courier New" pitchFamily="49" charset="0"/>
              <a:buChar char="o"/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 algn="just">
              <a:buFont typeface="Wingdings" pitchFamily="2" charset="2"/>
              <a:buChar char="Ø"/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627" y="6442958"/>
            <a:ext cx="32063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0" i="1">
                <a:solidFill>
                  <a:srgbClr val="7F7F7F"/>
                </a:solidFill>
                <a:latin typeface="Helvetica Neue Light"/>
                <a:cs typeface="Helvetica Neue Light"/>
              </a:defRPr>
            </a:lvl1pPr>
          </a:lstStyle>
          <a:p>
            <a:r>
              <a:rPr lang="en-US" dirty="0" smtClean="0"/>
              <a:t>Copyright 2013 eXo Platform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001000" y="6391338"/>
            <a:ext cx="762000" cy="365125"/>
          </a:xfrm>
          <a:prstGeom prst="rect">
            <a:avLst/>
          </a:prstGeom>
        </p:spPr>
        <p:txBody>
          <a:bodyPr/>
          <a:lstStyle>
            <a:lvl1pPr algn="r">
              <a:defRPr b="1" i="0">
                <a:solidFill>
                  <a:srgbClr val="476A9C"/>
                </a:solidFill>
                <a:latin typeface="Helvetica Neue"/>
                <a:cs typeface="Helvetica Neue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599" y="103450"/>
            <a:ext cx="8400802" cy="706329"/>
          </a:xfrm>
        </p:spPr>
        <p:txBody>
          <a:bodyPr/>
          <a:lstStyle>
            <a:lvl1pPr>
              <a:defRPr>
                <a:solidFill>
                  <a:srgbClr val="476A9C"/>
                </a:solidFill>
              </a:defRPr>
            </a:lvl1pPr>
          </a:lstStyle>
          <a:p>
            <a:r>
              <a:rPr lang="en-US" dirty="0" err="1" smtClean="0"/>
              <a:t>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0800" y="970899"/>
            <a:ext cx="3657600" cy="5262443"/>
          </a:xfrm>
        </p:spPr>
        <p:txBody>
          <a:bodyPr anchor="t" anchorCtr="0"/>
          <a:lstStyle>
            <a:lvl1pPr algn="just">
              <a:defRPr sz="2000">
                <a:solidFill>
                  <a:schemeClr val="bg2">
                    <a:lumMod val="25000"/>
                  </a:schemeClr>
                </a:solidFill>
              </a:defRPr>
            </a:lvl1pPr>
            <a:lvl2pPr algn="just">
              <a:buFont typeface="Arial" pitchFamily="34" charset="0"/>
              <a:buChar char="•"/>
              <a:defRPr sz="1800">
                <a:solidFill>
                  <a:schemeClr val="bg2">
                    <a:lumMod val="25000"/>
                  </a:schemeClr>
                </a:solidFill>
              </a:defRPr>
            </a:lvl2pPr>
            <a:lvl3pPr algn="just">
              <a:buFont typeface="Arial" pitchFamily="34" charset="0"/>
              <a:buChar char="-"/>
              <a:defRPr sz="1600">
                <a:solidFill>
                  <a:schemeClr val="bg2">
                    <a:lumMod val="25000"/>
                  </a:schemeClr>
                </a:solidFill>
              </a:defRPr>
            </a:lvl3pPr>
            <a:lvl4pPr algn="just">
              <a:buFont typeface="Courier New" pitchFamily="49" charset="0"/>
              <a:buChar char="o"/>
              <a:defRPr sz="1400">
                <a:solidFill>
                  <a:schemeClr val="bg2">
                    <a:lumMod val="25000"/>
                  </a:schemeClr>
                </a:solidFill>
              </a:defRPr>
            </a:lvl4pPr>
            <a:lvl5pPr algn="just">
              <a:buFont typeface="Wingdings" pitchFamily="2" charset="2"/>
              <a:buChar char="Ø"/>
              <a:defRPr sz="1200">
                <a:solidFill>
                  <a:schemeClr val="bg2">
                    <a:lumMod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12" y="970898"/>
            <a:ext cx="3657600" cy="5262443"/>
          </a:xfrm>
        </p:spPr>
        <p:txBody>
          <a:bodyPr anchor="t" anchorCtr="0"/>
          <a:lstStyle>
            <a:lvl1pPr algn="just">
              <a:defRPr sz="2000">
                <a:solidFill>
                  <a:schemeClr val="bg2">
                    <a:lumMod val="25000"/>
                  </a:schemeClr>
                </a:solidFill>
              </a:defRPr>
            </a:lvl1pPr>
            <a:lvl2pPr algn="just">
              <a:buFont typeface="Arial" pitchFamily="34" charset="0"/>
              <a:buChar char="•"/>
              <a:defRPr sz="1800">
                <a:solidFill>
                  <a:schemeClr val="bg2">
                    <a:lumMod val="25000"/>
                  </a:schemeClr>
                </a:solidFill>
              </a:defRPr>
            </a:lvl2pPr>
            <a:lvl3pPr algn="just">
              <a:buFont typeface="Arial" pitchFamily="34" charset="0"/>
              <a:buChar char="-"/>
              <a:defRPr sz="1600">
                <a:solidFill>
                  <a:schemeClr val="bg2">
                    <a:lumMod val="25000"/>
                  </a:schemeClr>
                </a:solidFill>
              </a:defRPr>
            </a:lvl3pPr>
            <a:lvl4pPr algn="just">
              <a:buFont typeface="Courier New" pitchFamily="49" charset="0"/>
              <a:buChar char="o"/>
              <a:defRPr sz="1400">
                <a:solidFill>
                  <a:schemeClr val="bg2">
                    <a:lumMod val="25000"/>
                  </a:schemeClr>
                </a:solidFill>
              </a:defRPr>
            </a:lvl4pPr>
            <a:lvl5pPr algn="just">
              <a:buFont typeface="Wingdings" pitchFamily="2" charset="2"/>
              <a:buChar char="Ø"/>
              <a:defRPr sz="1200">
                <a:solidFill>
                  <a:schemeClr val="bg2">
                    <a:lumMod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627" y="6442958"/>
            <a:ext cx="32063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0" i="1">
                <a:solidFill>
                  <a:srgbClr val="7F7F7F"/>
                </a:solidFill>
                <a:latin typeface="Helvetica Neue Light"/>
                <a:cs typeface="Helvetica Neue Light"/>
              </a:defRPr>
            </a:lvl1pPr>
          </a:lstStyle>
          <a:p>
            <a:r>
              <a:rPr lang="en-US" dirty="0" smtClean="0"/>
              <a:t>Copyright 2013 eXo Platform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001000" y="6391338"/>
            <a:ext cx="762000" cy="365125"/>
          </a:xfrm>
          <a:prstGeom prst="rect">
            <a:avLst/>
          </a:prstGeom>
        </p:spPr>
        <p:txBody>
          <a:bodyPr/>
          <a:lstStyle>
            <a:lvl1pPr algn="r">
              <a:defRPr b="1" i="0">
                <a:solidFill>
                  <a:srgbClr val="476A9C"/>
                </a:solidFill>
                <a:latin typeface="Helvetica Neue"/>
                <a:cs typeface="Helvetica Neue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599" y="103450"/>
            <a:ext cx="8400802" cy="706329"/>
          </a:xfrm>
        </p:spPr>
        <p:txBody>
          <a:bodyPr/>
          <a:lstStyle>
            <a:lvl1pPr>
              <a:defRPr>
                <a:solidFill>
                  <a:srgbClr val="476A9C"/>
                </a:solidFill>
              </a:defRPr>
            </a:lvl1pPr>
          </a:lstStyle>
          <a:p>
            <a:r>
              <a:rPr lang="en-US" dirty="0" err="1" smtClean="0"/>
              <a:t>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70800" y="1072918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bg2">
                    <a:lumMod val="25000"/>
                  </a:schemeClr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 smtClean="0"/>
              <a:t>Sous</a:t>
            </a:r>
            <a:r>
              <a:rPr lang="en-US" dirty="0" smtClean="0"/>
              <a:t> </a:t>
            </a:r>
            <a:r>
              <a:rPr lang="en-US" dirty="0" err="1" smtClean="0"/>
              <a:t>Titre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8888" y="1899094"/>
            <a:ext cx="3657600" cy="4275873"/>
          </a:xfrm>
        </p:spPr>
        <p:txBody>
          <a:bodyPr anchor="t" anchorCtr="0"/>
          <a:lstStyle>
            <a:lvl1pPr algn="just">
              <a:defRPr sz="2000">
                <a:solidFill>
                  <a:schemeClr val="bg2">
                    <a:lumMod val="25000"/>
                  </a:schemeClr>
                </a:solidFill>
              </a:defRPr>
            </a:lvl1pPr>
            <a:lvl2pPr algn="just">
              <a:buFont typeface="Arial" pitchFamily="34" charset="0"/>
              <a:buChar char="•"/>
              <a:defRPr sz="1800">
                <a:solidFill>
                  <a:schemeClr val="bg2">
                    <a:lumMod val="25000"/>
                  </a:schemeClr>
                </a:solidFill>
              </a:defRPr>
            </a:lvl2pPr>
            <a:lvl3pPr algn="just">
              <a:buFont typeface="Arial" pitchFamily="34" charset="0"/>
              <a:buChar char="-"/>
              <a:defRPr sz="1600">
                <a:solidFill>
                  <a:schemeClr val="bg2">
                    <a:lumMod val="25000"/>
                  </a:schemeClr>
                </a:solidFill>
              </a:defRPr>
            </a:lvl3pPr>
            <a:lvl4pPr algn="just">
              <a:buFont typeface="Courier New" pitchFamily="49" charset="0"/>
              <a:buChar char="o"/>
              <a:defRPr sz="1400">
                <a:solidFill>
                  <a:schemeClr val="bg2">
                    <a:lumMod val="25000"/>
                  </a:schemeClr>
                </a:solidFill>
              </a:defRPr>
            </a:lvl4pPr>
            <a:lvl5pPr algn="just">
              <a:buFont typeface="Wingdings" pitchFamily="2" charset="2"/>
              <a:buChar char="Ø"/>
              <a:defRPr sz="1200">
                <a:solidFill>
                  <a:schemeClr val="bg2">
                    <a:lumMod val="2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115986" y="1072918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bg2">
                    <a:lumMod val="25000"/>
                  </a:schemeClr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 smtClean="0"/>
              <a:t>Sous</a:t>
            </a:r>
            <a:r>
              <a:rPr lang="en-US" dirty="0" smtClean="0"/>
              <a:t> </a:t>
            </a:r>
            <a:r>
              <a:rPr lang="en-US" dirty="0" err="1" smtClean="0"/>
              <a:t>Titre</a:t>
            </a:r>
            <a:endParaRPr lang="en-US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5986" y="1899094"/>
            <a:ext cx="3657600" cy="4275873"/>
          </a:xfrm>
        </p:spPr>
        <p:txBody>
          <a:bodyPr anchor="t" anchorCtr="0"/>
          <a:lstStyle>
            <a:lvl1pPr algn="just">
              <a:defRPr sz="2000">
                <a:solidFill>
                  <a:schemeClr val="bg2">
                    <a:lumMod val="25000"/>
                  </a:schemeClr>
                </a:solidFill>
              </a:defRPr>
            </a:lvl1pPr>
            <a:lvl2pPr algn="just">
              <a:defRPr sz="1800">
                <a:solidFill>
                  <a:schemeClr val="bg2">
                    <a:lumMod val="25000"/>
                  </a:schemeClr>
                </a:solidFill>
              </a:defRPr>
            </a:lvl2pPr>
            <a:lvl3pPr algn="just">
              <a:defRPr sz="1600">
                <a:solidFill>
                  <a:schemeClr val="bg2">
                    <a:lumMod val="25000"/>
                  </a:schemeClr>
                </a:solidFill>
              </a:defRPr>
            </a:lvl3pPr>
            <a:lvl4pPr algn="just">
              <a:defRPr sz="1400">
                <a:solidFill>
                  <a:schemeClr val="bg2">
                    <a:lumMod val="25000"/>
                  </a:schemeClr>
                </a:solidFill>
              </a:defRPr>
            </a:lvl4pPr>
            <a:lvl5pPr algn="just">
              <a:defRPr sz="1200">
                <a:solidFill>
                  <a:schemeClr val="bg2">
                    <a:lumMod val="2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370800" y="1711092"/>
            <a:ext cx="3657600" cy="1588"/>
          </a:xfrm>
          <a:prstGeom prst="line">
            <a:avLst/>
          </a:prstGeom>
          <a:ln>
            <a:solidFill>
              <a:srgbClr val="476A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115986" y="1712680"/>
            <a:ext cx="3657600" cy="1588"/>
          </a:xfrm>
          <a:prstGeom prst="line">
            <a:avLst/>
          </a:prstGeom>
          <a:ln>
            <a:solidFill>
              <a:srgbClr val="476A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252627" y="6442958"/>
            <a:ext cx="32063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0" i="1">
                <a:solidFill>
                  <a:srgbClr val="7F7F7F"/>
                </a:solidFill>
                <a:latin typeface="Helvetica Neue Light"/>
                <a:cs typeface="Helvetica Neue Light"/>
              </a:defRPr>
            </a:lvl1pPr>
          </a:lstStyle>
          <a:p>
            <a:r>
              <a:rPr lang="en-US" dirty="0" smtClean="0"/>
              <a:t>Copyright 2013 eXo Platform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001000" y="6391338"/>
            <a:ext cx="762000" cy="365125"/>
          </a:xfrm>
          <a:prstGeom prst="rect">
            <a:avLst/>
          </a:prstGeom>
        </p:spPr>
        <p:txBody>
          <a:bodyPr/>
          <a:lstStyle>
            <a:lvl1pPr algn="r">
              <a:defRPr b="1" i="0">
                <a:solidFill>
                  <a:srgbClr val="476A9C"/>
                </a:solidFill>
                <a:latin typeface="Helvetica Neue"/>
                <a:cs typeface="Helvetica Neue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71599" y="103450"/>
            <a:ext cx="8400802" cy="706329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Espace réservé du graphique 5"/>
          <p:cNvSpPr>
            <a:spLocks noGrp="1"/>
          </p:cNvSpPr>
          <p:nvPr>
            <p:ph type="chart" sz="quarter" idx="12"/>
          </p:nvPr>
        </p:nvSpPr>
        <p:spPr>
          <a:xfrm>
            <a:off x="370800" y="1502601"/>
            <a:ext cx="8343683" cy="3852799"/>
          </a:xfrm>
        </p:spPr>
        <p:txBody>
          <a:bodyPr/>
          <a:lstStyle>
            <a:lvl1pPr>
              <a:buNone/>
              <a:defRPr/>
            </a:lvl1pPr>
          </a:lstStyle>
          <a:p>
            <a:endParaRPr lang="fr-F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1599" y="103450"/>
            <a:ext cx="8400802" cy="706329"/>
          </a:xfrm>
        </p:spPr>
        <p:txBody>
          <a:bodyPr/>
          <a:lstStyle>
            <a:lvl1pPr>
              <a:defRPr>
                <a:solidFill>
                  <a:srgbClr val="476A9C"/>
                </a:solidFill>
              </a:defRPr>
            </a:lvl1pPr>
          </a:lstStyle>
          <a:p>
            <a:r>
              <a:rPr lang="en-US" dirty="0" err="1" smtClean="0"/>
              <a:t>Titre</a:t>
            </a:r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66193" y="6442958"/>
            <a:ext cx="3206367" cy="365125"/>
          </a:xfrm>
        </p:spPr>
        <p:txBody>
          <a:bodyPr/>
          <a:lstStyle/>
          <a:p>
            <a:r>
              <a:rPr lang="en-US" dirty="0"/>
              <a:t>Copyright 2013 </a:t>
            </a:r>
            <a:r>
              <a:rPr lang="en-US" dirty="0" err="1"/>
              <a:t>eXo</a:t>
            </a:r>
            <a:r>
              <a:rPr lang="en-US" dirty="0"/>
              <a:t> Platform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6391338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476A9C"/>
                </a:solidFill>
                <a:latin typeface="Helvetica Neue"/>
                <a:cs typeface="Helvetica Neue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3794" y="1300164"/>
            <a:ext cx="4594934" cy="4518336"/>
          </a:xfrm>
        </p:spPr>
        <p:txBody>
          <a:bodyPr anchor="t" anchorCtr="0"/>
          <a:lstStyle>
            <a:lvl1pPr algn="just"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  <a:lvl2pPr algn="just">
              <a:buFont typeface="Arial" pitchFamily="34" charset="0"/>
              <a:buChar char="•"/>
              <a:defRPr sz="1800">
                <a:solidFill>
                  <a:schemeClr val="bg2">
                    <a:lumMod val="25000"/>
                  </a:schemeClr>
                </a:solidFill>
              </a:defRPr>
            </a:lvl2pPr>
            <a:lvl3pPr algn="just">
              <a:buFont typeface="Arial" pitchFamily="34" charset="0"/>
              <a:buChar char="-"/>
              <a:defRPr sz="1600">
                <a:solidFill>
                  <a:schemeClr val="bg2">
                    <a:lumMod val="25000"/>
                  </a:schemeClr>
                </a:solidFill>
              </a:defRPr>
            </a:lvl3pPr>
            <a:lvl4pPr algn="just">
              <a:buFont typeface="Courier New" pitchFamily="49" charset="0"/>
              <a:buChar char="o"/>
              <a:defRPr sz="1400">
                <a:solidFill>
                  <a:schemeClr val="bg2">
                    <a:lumMod val="25000"/>
                  </a:schemeClr>
                </a:solidFill>
              </a:defRPr>
            </a:lvl4pPr>
            <a:lvl5pPr algn="just">
              <a:buFont typeface="Wingdings" pitchFamily="2" charset="2"/>
              <a:buChar char="Ø"/>
              <a:defRPr sz="1200">
                <a:solidFill>
                  <a:schemeClr val="bg2">
                    <a:lumMod val="2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70800" y="1300163"/>
            <a:ext cx="2673657" cy="4518337"/>
          </a:xfrm>
        </p:spPr>
        <p:txBody>
          <a:bodyPr anchor="t" anchorCtr="0">
            <a:normAutofit/>
          </a:bodyPr>
          <a:lstStyle>
            <a:lvl1pPr marL="0" indent="0" algn="just"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err="1" smtClean="0"/>
              <a:t>Titre</a:t>
            </a:r>
            <a:endParaRPr lang="en-US" dirty="0" smtClean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3565524" y="1300164"/>
            <a:ext cx="1" cy="4518336"/>
          </a:xfrm>
          <a:prstGeom prst="line">
            <a:avLst/>
          </a:prstGeom>
          <a:ln>
            <a:solidFill>
              <a:srgbClr val="476A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66193" y="6442958"/>
            <a:ext cx="3206367" cy="365125"/>
          </a:xfrm>
        </p:spPr>
        <p:txBody>
          <a:bodyPr/>
          <a:lstStyle/>
          <a:p>
            <a:r>
              <a:rPr lang="en-US"/>
              <a:t>Copyright 2013 eXo Platform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000" y="6391338"/>
            <a:ext cx="762000" cy="365125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476A9C"/>
                </a:solidFill>
                <a:latin typeface="Helvetica Neue"/>
                <a:cs typeface="Helvetica Neue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71599" y="103450"/>
            <a:ext cx="8400802" cy="706329"/>
          </a:xfrm>
        </p:spPr>
        <p:txBody>
          <a:bodyPr/>
          <a:lstStyle>
            <a:lvl1pPr>
              <a:defRPr>
                <a:solidFill>
                  <a:srgbClr val="476A9C"/>
                </a:solidFill>
              </a:defRPr>
            </a:lvl1pPr>
          </a:lstStyle>
          <a:p>
            <a:r>
              <a:rPr lang="en-US" dirty="0" err="1" smtClean="0"/>
              <a:t>Titre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7867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theme" Target="../theme/theme2.xml"/><Relationship Id="rId12" Type="http://schemas.openxmlformats.org/officeDocument/2006/relationships/image" Target="../media/image3.png"/><Relationship Id="rId13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Relationship Id="rId9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18984-52EE-47DA-9950-3C31068BE82B}" type="datetimeFigureOut">
              <a:rPr lang="fr-FR" smtClean="0"/>
              <a:pPr/>
              <a:t>15/05/13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DD8B2-2F39-4D99-BF6E-1114E866746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0" y="3806808"/>
            <a:ext cx="9143999" cy="971550"/>
          </a:xfrm>
          <a:prstGeom prst="rect">
            <a:avLst/>
          </a:prstGeom>
        </p:spPr>
        <p:txBody>
          <a:bodyPr anchor="ctr" anchorCtr="0"/>
          <a:lstStyle>
            <a:lvl1pPr algn="ctr">
              <a:defRPr sz="3600" baseline="0">
                <a:solidFill>
                  <a:srgbClr val="40404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0" y="3806808"/>
            <a:ext cx="9143999" cy="954378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tabLst/>
              <a:defRPr sz="2800" baseline="0">
                <a:solidFill>
                  <a:srgbClr val="40404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8694" y="1373843"/>
            <a:ext cx="8400802" cy="3886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627" y="6442958"/>
            <a:ext cx="32063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0" i="1">
                <a:solidFill>
                  <a:srgbClr val="7F7F7F"/>
                </a:solidFill>
                <a:latin typeface="Helvetica Neue Light"/>
                <a:cs typeface="Helvetica Neue Light"/>
              </a:defRPr>
            </a:lvl1pPr>
          </a:lstStyle>
          <a:p>
            <a:r>
              <a:rPr lang="en-US" dirty="0" smtClean="0"/>
              <a:t>Copyright 2013 eXo Platform</a:t>
            </a:r>
          </a:p>
        </p:txBody>
      </p:sp>
      <p:pic>
        <p:nvPicPr>
          <p:cNvPr id="7" name="Picture 6" descr="exo_logo_500px.png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22" y="6414355"/>
            <a:ext cx="726611" cy="31534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59336" y="6296164"/>
            <a:ext cx="826810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04" y="423885"/>
            <a:ext cx="9137596" cy="38384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8694" y="103450"/>
            <a:ext cx="8400802" cy="70632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001000" y="6391338"/>
            <a:ext cx="762000" cy="365125"/>
          </a:xfrm>
          <a:prstGeom prst="rect">
            <a:avLst/>
          </a:prstGeom>
        </p:spPr>
        <p:txBody>
          <a:bodyPr/>
          <a:lstStyle>
            <a:lvl1pPr algn="r">
              <a:defRPr b="1" i="0">
                <a:solidFill>
                  <a:srgbClr val="476A9C"/>
                </a:solidFill>
                <a:latin typeface="Helvetica Neue"/>
                <a:cs typeface="Helvetica Neue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710" r:id="rId8"/>
    <p:sldLayoutId id="2147483732" r:id="rId9"/>
    <p:sldLayoutId id="2147483733" r:id="rId10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2400" b="0" i="0" kern="1200">
          <a:solidFill>
            <a:srgbClr val="476A9C"/>
          </a:solidFill>
          <a:latin typeface="Arial" pitchFamily="34" charset="0"/>
          <a:ea typeface="+mj-ea"/>
          <a:cs typeface="Arial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rgbClr val="476A9C"/>
        </a:buClr>
        <a:buFont typeface="Arial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Arial" pitchFamily="34" charset="0"/>
          <a:ea typeface="+mn-ea"/>
          <a:cs typeface="Arial" pitchFamily="34" charset="0"/>
        </a:defRPr>
      </a:lvl1pPr>
      <a:lvl2pPr marL="594360" indent="-274320" algn="l" defTabSz="914400" rtl="0" eaLnBrk="1" latinLnBrk="0" hangingPunct="1">
        <a:spcBef>
          <a:spcPct val="20000"/>
        </a:spcBef>
        <a:buClr>
          <a:srgbClr val="476A9C"/>
        </a:buClr>
        <a:buFont typeface="Arial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Arial" pitchFamily="34" charset="0"/>
          <a:ea typeface="+mn-ea"/>
          <a:cs typeface="Arial" pitchFamily="34" charset="0"/>
        </a:defRPr>
      </a:lvl2pPr>
      <a:lvl3pPr marL="868680" indent="-228600" algn="l" defTabSz="914400" rtl="0" eaLnBrk="1" latinLnBrk="0" hangingPunct="1">
        <a:spcBef>
          <a:spcPct val="20000"/>
        </a:spcBef>
        <a:buClr>
          <a:srgbClr val="476A9C"/>
        </a:buClr>
        <a:buFont typeface="Arial" pitchFamily="34" charset="0"/>
        <a:buChar char="-"/>
        <a:defRPr sz="1600" kern="1200">
          <a:solidFill>
            <a:schemeClr val="bg2">
              <a:lumMod val="25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1143000" indent="-228600" algn="l" defTabSz="914400" rtl="0" eaLnBrk="1" latinLnBrk="0" hangingPunct="1">
        <a:spcBef>
          <a:spcPct val="20000"/>
        </a:spcBef>
        <a:buClr>
          <a:srgbClr val="476A9C"/>
        </a:buClr>
        <a:buFont typeface="Courier New" pitchFamily="49" charset="0"/>
        <a:buChar char="o"/>
        <a:defRPr sz="1400" kern="1200">
          <a:solidFill>
            <a:schemeClr val="bg2">
              <a:lumMod val="25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1371600" indent="-228600" algn="l" defTabSz="914400" rtl="0" eaLnBrk="1" latinLnBrk="0" hangingPunct="1">
        <a:spcBef>
          <a:spcPct val="20000"/>
        </a:spcBef>
        <a:buClr>
          <a:srgbClr val="476A9C"/>
        </a:buClr>
        <a:buFont typeface="Wingdings" pitchFamily="2" charset="2"/>
        <a:buChar char="Ø"/>
        <a:defRPr sz="1200" kern="1200" baseline="0">
          <a:solidFill>
            <a:schemeClr val="bg2">
              <a:lumMod val="25000"/>
            </a:schemeClr>
          </a:solidFill>
          <a:latin typeface="Arial" pitchFamily="34" charset="0"/>
          <a:ea typeface="+mn-ea"/>
          <a:cs typeface="Arial" pitchFamily="34" charset="0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18984-52EE-47DA-9950-3C31068BE82B}" type="datetimeFigureOut">
              <a:rPr lang="fr-FR" smtClean="0"/>
              <a:pPr/>
              <a:t>15/05/13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DD8B2-2F39-4D99-BF6E-1114E866746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75000"/>
                </a:schemeClr>
              </a:gs>
              <a:gs pos="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204850" y="3800279"/>
            <a:ext cx="9576746" cy="990867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  <a:gs pos="47000">
                <a:schemeClr val="bg1">
                  <a:alpha val="47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0" y="3806808"/>
            <a:ext cx="9143999" cy="971550"/>
          </a:xfrm>
          <a:prstGeom prst="rect">
            <a:avLst/>
          </a:prstGeom>
        </p:spPr>
        <p:txBody>
          <a:bodyPr anchor="ctr" anchorCtr="0"/>
          <a:lstStyle>
            <a:lvl1pPr algn="ctr">
              <a:defRPr sz="3600" baseline="0">
                <a:solidFill>
                  <a:srgbClr val="40404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0" y="3806808"/>
            <a:ext cx="9143999" cy="954378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tabLst/>
              <a:defRPr sz="2800" baseline="0">
                <a:solidFill>
                  <a:srgbClr val="40404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exoplatform.com/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3E5D9C"/>
                </a:solidFill>
              </a:rPr>
              <a:t>Portal</a:t>
            </a:r>
            <a:r>
              <a:rPr lang="en-US" dirty="0"/>
              <a:t> </a:t>
            </a:r>
            <a:r>
              <a:rPr lang="en-US" dirty="0" smtClean="0"/>
              <a:t>Advanced Features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Sites, Layouts, Navigation, </a:t>
            </a:r>
            <a:r>
              <a:rPr lang="en-US" dirty="0" err="1"/>
              <a:t>Portlets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59744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/>
          <p:cNvPicPr>
            <a:picLocks noGrp="1" noChangeAspect="1"/>
          </p:cNvPicPr>
          <p:nvPr>
            <p:ph sz="quarter" idx="11"/>
          </p:nvPr>
        </p:nvPicPr>
        <p:blipFill>
          <a:blip r:embed="rId2"/>
          <a:srcRect l="-605" r="-605"/>
          <a:stretch>
            <a:fillRect/>
          </a:stretch>
        </p:blipFill>
        <p:spPr>
          <a:xfrm>
            <a:off x="1734363" y="2239799"/>
            <a:ext cx="5689248" cy="3463862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Manage </a:t>
            </a:r>
            <a:r>
              <a:rPr lang="fr-FR" dirty="0" err="1" smtClean="0"/>
              <a:t>your</a:t>
            </a:r>
            <a:r>
              <a:rPr lang="fr-FR" dirty="0" smtClean="0"/>
              <a:t> Sites – Permission </a:t>
            </a:r>
            <a:r>
              <a:rPr lang="fr-FR" dirty="0" err="1" smtClean="0"/>
              <a:t>Selector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0" name="ZoneTexte 9"/>
          <p:cNvSpPr txBox="1"/>
          <p:nvPr/>
        </p:nvSpPr>
        <p:spPr>
          <a:xfrm>
            <a:off x="1259639" y="13525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Cadre 12"/>
          <p:cNvSpPr/>
          <p:nvPr/>
        </p:nvSpPr>
        <p:spPr>
          <a:xfrm>
            <a:off x="1836357" y="2666404"/>
            <a:ext cx="2478259" cy="62048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4" name="Bulle rectangulaire à coins arrondis 13"/>
          <p:cNvSpPr/>
          <p:nvPr/>
        </p:nvSpPr>
        <p:spPr>
          <a:xfrm>
            <a:off x="640130" y="1444816"/>
            <a:ext cx="3177150" cy="736243"/>
          </a:xfrm>
          <a:prstGeom prst="wedgeRoundRectCallout">
            <a:avLst>
              <a:gd name="adj1" fmla="val 22049"/>
              <a:gd name="adj2" fmla="val 71743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58721" indent="-255546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dirty="0" smtClean="0">
                <a:solidFill>
                  <a:srgbClr val="4C4C4C"/>
                </a:solidFill>
              </a:rPr>
              <a:t>Permission Selector</a:t>
            </a:r>
            <a:endParaRPr lang="en-GB" dirty="0">
              <a:solidFill>
                <a:srgbClr val="4C4C4C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497308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/>
          <p:cNvPicPr>
            <a:picLocks noGrp="1" noChangeAspect="1"/>
          </p:cNvPicPr>
          <p:nvPr>
            <p:ph sz="quarter" idx="11"/>
          </p:nvPr>
        </p:nvPicPr>
        <p:blipFill>
          <a:blip r:embed="rId2"/>
          <a:srcRect l="-9208" r="-9208"/>
          <a:stretch>
            <a:fillRect/>
          </a:stretch>
        </p:blipFill>
        <p:spPr/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Manage </a:t>
            </a:r>
            <a:r>
              <a:rPr lang="fr-FR" dirty="0" err="1" smtClean="0"/>
              <a:t>your</a:t>
            </a:r>
            <a:r>
              <a:rPr lang="fr-FR" dirty="0" smtClean="0"/>
              <a:t> Sites – Sites </a:t>
            </a:r>
            <a:r>
              <a:rPr lang="fr-FR" dirty="0" err="1" smtClean="0"/>
              <a:t>templates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0" name="ZoneTexte 9"/>
          <p:cNvSpPr txBox="1"/>
          <p:nvPr/>
        </p:nvSpPr>
        <p:spPr>
          <a:xfrm>
            <a:off x="1259639" y="13525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Cadre 12"/>
          <p:cNvSpPr/>
          <p:nvPr/>
        </p:nvSpPr>
        <p:spPr>
          <a:xfrm>
            <a:off x="1598884" y="2281698"/>
            <a:ext cx="2478259" cy="970496"/>
          </a:xfrm>
          <a:prstGeom prst="frame">
            <a:avLst>
              <a:gd name="adj1" fmla="val 505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4" name="Bulle rectangulaire à coins arrondis 13"/>
          <p:cNvSpPr/>
          <p:nvPr/>
        </p:nvSpPr>
        <p:spPr>
          <a:xfrm>
            <a:off x="1444305" y="3344511"/>
            <a:ext cx="3177150" cy="736243"/>
          </a:xfrm>
          <a:prstGeom prst="wedgeRoundRectCallout">
            <a:avLst>
              <a:gd name="adj1" fmla="val -22147"/>
              <a:gd name="adj2" fmla="val -75500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58721" indent="-255546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dirty="0" smtClean="0">
                <a:solidFill>
                  <a:srgbClr val="4C4C4C"/>
                </a:solidFill>
              </a:rPr>
              <a:t>One template by default (empty). It can be extended using Extension </a:t>
            </a:r>
            <a:r>
              <a:rPr lang="en-GB" dirty="0" err="1" smtClean="0">
                <a:solidFill>
                  <a:srgbClr val="4C4C4C"/>
                </a:solidFill>
              </a:rPr>
              <a:t>mecanism</a:t>
            </a:r>
            <a:endParaRPr lang="en-GB" dirty="0">
              <a:solidFill>
                <a:srgbClr val="4C4C4C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05350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Manage </a:t>
            </a:r>
            <a:r>
              <a:rPr lang="fr-FR" dirty="0" err="1" smtClean="0"/>
              <a:t>your</a:t>
            </a:r>
            <a:r>
              <a:rPr lang="fr-FR" dirty="0" smtClean="0"/>
              <a:t> Sites – Sites </a:t>
            </a:r>
            <a:r>
              <a:rPr lang="fr-FR" dirty="0" err="1" smtClean="0"/>
              <a:t>templates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0" name="ZoneTexte 9"/>
          <p:cNvSpPr txBox="1"/>
          <p:nvPr/>
        </p:nvSpPr>
        <p:spPr>
          <a:xfrm>
            <a:off x="1259639" y="13525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fr-FR" dirty="0" smtClean="0"/>
              <a:t>The new site </a:t>
            </a:r>
            <a:r>
              <a:rPr lang="fr-FR" dirty="0" err="1" smtClean="0"/>
              <a:t>appears</a:t>
            </a:r>
            <a:r>
              <a:rPr lang="fr-FR" dirty="0" smtClean="0"/>
              <a:t> in the Sites </a:t>
            </a:r>
            <a:r>
              <a:rPr lang="fr-FR" dirty="0" err="1" smtClean="0"/>
              <a:t>list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7700"/>
            <a:ext cx="9144000" cy="299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0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Manage </a:t>
            </a:r>
            <a:r>
              <a:rPr lang="fr-FR" dirty="0" err="1" smtClean="0"/>
              <a:t>your</a:t>
            </a:r>
            <a:r>
              <a:rPr lang="fr-FR" dirty="0" smtClean="0"/>
              <a:t> Sites – Sites </a:t>
            </a:r>
            <a:r>
              <a:rPr lang="fr-FR" dirty="0" err="1" smtClean="0"/>
              <a:t>templates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0" name="ZoneTexte 9"/>
          <p:cNvSpPr txBox="1"/>
          <p:nvPr/>
        </p:nvSpPr>
        <p:spPr>
          <a:xfrm>
            <a:off x="1259639" y="13525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fr-FR" dirty="0" smtClean="0"/>
              <a:t>You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access</a:t>
            </a:r>
            <a:r>
              <a:rPr lang="fr-FR" dirty="0" smtClean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site by </a:t>
            </a:r>
            <a:r>
              <a:rPr lang="fr-FR" dirty="0" err="1" smtClean="0"/>
              <a:t>its</a:t>
            </a:r>
            <a:r>
              <a:rPr lang="fr-FR" dirty="0" smtClean="0"/>
              <a:t> url : /portal/bike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826" y="2423893"/>
            <a:ext cx="5022652" cy="302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90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Exercise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710414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Exercise</a:t>
            </a:r>
            <a:r>
              <a:rPr lang="fr-FR" dirty="0" smtClean="0"/>
              <a:t> 1 : Start and Play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4294967295"/>
          </p:nvPr>
        </p:nvSpPr>
        <p:spPr>
          <a:xfrm>
            <a:off x="0" y="1001713"/>
            <a:ext cx="8401050" cy="5114925"/>
          </a:xfrm>
        </p:spPr>
        <p:txBody>
          <a:bodyPr>
            <a:normAutofit/>
          </a:bodyPr>
          <a:lstStyle/>
          <a:p>
            <a:pPr marL="258749" indent="-255574">
              <a:lnSpc>
                <a:spcPct val="92000"/>
              </a:lnSpc>
              <a:spcAft>
                <a:spcPts val="1425"/>
              </a:spcAft>
              <a:buSzPct val="70000"/>
              <a:tabLst>
                <a:tab pos="258749" algn="l"/>
                <a:tab pos="715923" algn="l"/>
                <a:tab pos="1173099" algn="l"/>
                <a:tab pos="1630273" algn="l"/>
                <a:tab pos="2087448" algn="l"/>
                <a:tab pos="2544623" algn="l"/>
                <a:tab pos="3001798" algn="l"/>
                <a:tab pos="3458973" algn="l"/>
                <a:tab pos="3916148" algn="l"/>
                <a:tab pos="4373323" algn="l"/>
                <a:tab pos="4830497" algn="l"/>
                <a:tab pos="5287673" algn="l"/>
                <a:tab pos="5744847" algn="l"/>
                <a:tab pos="6202022" algn="l"/>
                <a:tab pos="6659196" algn="l"/>
                <a:tab pos="7116372" algn="l"/>
                <a:tab pos="7573547" algn="l"/>
                <a:tab pos="8030721" algn="l"/>
                <a:tab pos="8487897" algn="l"/>
                <a:tab pos="8945071" algn="l"/>
                <a:tab pos="9402246" algn="l"/>
              </a:tabLst>
            </a:pPr>
            <a:r>
              <a:rPr lang="en-GB" sz="2800" dirty="0">
                <a:solidFill>
                  <a:schemeClr val="tx1"/>
                </a:solidFill>
              </a:rPr>
              <a:t>Start the </a:t>
            </a:r>
            <a:r>
              <a:rPr lang="en-GB" sz="2800" dirty="0" smtClean="0">
                <a:solidFill>
                  <a:schemeClr val="tx1"/>
                </a:solidFill>
              </a:rPr>
              <a:t>portal with extensions</a:t>
            </a:r>
          </a:p>
          <a:p>
            <a:pPr marL="258749" indent="-255574">
              <a:lnSpc>
                <a:spcPct val="92000"/>
              </a:lnSpc>
              <a:spcAft>
                <a:spcPts val="1425"/>
              </a:spcAft>
              <a:buSzPct val="70000"/>
              <a:tabLst>
                <a:tab pos="258749" algn="l"/>
                <a:tab pos="715923" algn="l"/>
                <a:tab pos="1173099" algn="l"/>
                <a:tab pos="1630273" algn="l"/>
                <a:tab pos="2087448" algn="l"/>
                <a:tab pos="2544623" algn="l"/>
                <a:tab pos="3001798" algn="l"/>
                <a:tab pos="3458973" algn="l"/>
                <a:tab pos="3916148" algn="l"/>
                <a:tab pos="4373323" algn="l"/>
                <a:tab pos="4830497" algn="l"/>
                <a:tab pos="5287673" algn="l"/>
                <a:tab pos="5744847" algn="l"/>
                <a:tab pos="6202022" algn="l"/>
                <a:tab pos="6659196" algn="l"/>
                <a:tab pos="7116372" algn="l"/>
                <a:tab pos="7573547" algn="l"/>
                <a:tab pos="8030721" algn="l"/>
                <a:tab pos="8487897" algn="l"/>
                <a:tab pos="8945071" algn="l"/>
                <a:tab pos="9402246" algn="l"/>
              </a:tabLst>
            </a:pPr>
            <a:r>
              <a:rPr lang="en-GB" dirty="0" smtClean="0">
                <a:solidFill>
                  <a:schemeClr val="tx1"/>
                </a:solidFill>
              </a:rPr>
              <a:t>Search </a:t>
            </a:r>
            <a:r>
              <a:rPr lang="en-GB" dirty="0">
                <a:solidFill>
                  <a:schemeClr val="tx1"/>
                </a:solidFill>
              </a:rPr>
              <a:t>for the binary subfolder</a:t>
            </a:r>
            <a:r>
              <a:rPr lang="en-GB" dirty="0" smtClean="0">
                <a:solidFill>
                  <a:schemeClr val="tx1"/>
                </a:solidFill>
              </a:rPr>
              <a:t>:</a:t>
            </a:r>
          </a:p>
          <a:p>
            <a:pPr marL="578789" lvl="1" indent="-255574">
              <a:lnSpc>
                <a:spcPct val="92000"/>
              </a:lnSpc>
              <a:spcAft>
                <a:spcPts val="1425"/>
              </a:spcAft>
              <a:buSzPct val="70000"/>
              <a:tabLst>
                <a:tab pos="258749" algn="l"/>
                <a:tab pos="715923" algn="l"/>
                <a:tab pos="1173099" algn="l"/>
                <a:tab pos="1630273" algn="l"/>
                <a:tab pos="2087448" algn="l"/>
                <a:tab pos="2544623" algn="l"/>
                <a:tab pos="3001798" algn="l"/>
                <a:tab pos="3458973" algn="l"/>
                <a:tab pos="3916148" algn="l"/>
                <a:tab pos="4373323" algn="l"/>
                <a:tab pos="4830497" algn="l"/>
                <a:tab pos="5287673" algn="l"/>
                <a:tab pos="5744847" algn="l"/>
                <a:tab pos="6202022" algn="l"/>
                <a:tab pos="6659196" algn="l"/>
                <a:tab pos="7116372" algn="l"/>
                <a:tab pos="7573547" algn="l"/>
                <a:tab pos="8030721" algn="l"/>
                <a:tab pos="8487897" algn="l"/>
                <a:tab pos="8945071" algn="l"/>
                <a:tab pos="9402246" algn="l"/>
              </a:tabLst>
            </a:pPr>
            <a:r>
              <a:rPr lang="en-GB" sz="1800" dirty="0" smtClean="0">
                <a:solidFill>
                  <a:schemeClr val="tx1"/>
                </a:solidFill>
              </a:rPr>
              <a:t>.</a:t>
            </a:r>
            <a:r>
              <a:rPr lang="en-GB" sz="1800" dirty="0">
                <a:solidFill>
                  <a:schemeClr val="tx1"/>
                </a:solidFill>
              </a:rPr>
              <a:t>..</a:t>
            </a:r>
            <a:r>
              <a:rPr lang="en-GB" sz="1800" dirty="0" smtClean="0">
                <a:solidFill>
                  <a:schemeClr val="tx1"/>
                </a:solidFill>
              </a:rPr>
              <a:t>\platform-4.0.0</a:t>
            </a:r>
          </a:p>
          <a:p>
            <a:pPr marL="258749" indent="-255574">
              <a:lnSpc>
                <a:spcPct val="92000"/>
              </a:lnSpc>
              <a:spcAft>
                <a:spcPts val="1425"/>
              </a:spcAft>
              <a:buSzPct val="70000"/>
              <a:tabLst>
                <a:tab pos="258749" algn="l"/>
                <a:tab pos="715923" algn="l"/>
                <a:tab pos="1173099" algn="l"/>
                <a:tab pos="1630273" algn="l"/>
                <a:tab pos="2087448" algn="l"/>
                <a:tab pos="2544623" algn="l"/>
                <a:tab pos="3001798" algn="l"/>
                <a:tab pos="3458973" algn="l"/>
                <a:tab pos="3916148" algn="l"/>
                <a:tab pos="4373323" algn="l"/>
                <a:tab pos="4830497" algn="l"/>
                <a:tab pos="5287673" algn="l"/>
                <a:tab pos="5744847" algn="l"/>
                <a:tab pos="6202022" algn="l"/>
                <a:tab pos="6659196" algn="l"/>
                <a:tab pos="7116372" algn="l"/>
                <a:tab pos="7573547" algn="l"/>
                <a:tab pos="8030721" algn="l"/>
                <a:tab pos="8487897" algn="l"/>
                <a:tab pos="8945071" algn="l"/>
                <a:tab pos="9402246" algn="l"/>
              </a:tabLst>
            </a:pPr>
            <a:r>
              <a:rPr lang="en-GB" dirty="0" smtClean="0">
                <a:solidFill>
                  <a:schemeClr val="tx1"/>
                </a:solidFill>
              </a:rPr>
              <a:t>In </a:t>
            </a:r>
            <a:r>
              <a:rPr lang="en-GB" dirty="0">
                <a:solidFill>
                  <a:schemeClr val="tx1"/>
                </a:solidFill>
              </a:rPr>
              <a:t>command line, </a:t>
            </a:r>
            <a:r>
              <a:rPr lang="en-GB" dirty="0" smtClean="0">
                <a:solidFill>
                  <a:schemeClr val="tx1"/>
                </a:solidFill>
              </a:rPr>
              <a:t>launch:</a:t>
            </a:r>
          </a:p>
          <a:p>
            <a:pPr marL="578789" lvl="1" indent="-255574">
              <a:lnSpc>
                <a:spcPct val="92000"/>
              </a:lnSpc>
              <a:spcAft>
                <a:spcPts val="1425"/>
              </a:spcAft>
              <a:buSzPct val="70000"/>
              <a:tabLst>
                <a:tab pos="258749" algn="l"/>
                <a:tab pos="715923" algn="l"/>
                <a:tab pos="1173099" algn="l"/>
                <a:tab pos="1630273" algn="l"/>
                <a:tab pos="2087448" algn="l"/>
                <a:tab pos="2544623" algn="l"/>
                <a:tab pos="3001798" algn="l"/>
                <a:tab pos="3458973" algn="l"/>
                <a:tab pos="3916148" algn="l"/>
                <a:tab pos="4373323" algn="l"/>
                <a:tab pos="4830497" algn="l"/>
                <a:tab pos="5287673" algn="l"/>
                <a:tab pos="5744847" algn="l"/>
                <a:tab pos="6202022" algn="l"/>
                <a:tab pos="6659196" algn="l"/>
                <a:tab pos="7116372" algn="l"/>
                <a:tab pos="7573547" algn="l"/>
                <a:tab pos="8030721" algn="l"/>
                <a:tab pos="8487897" algn="l"/>
                <a:tab pos="8945071" algn="l"/>
                <a:tab pos="9402246" algn="l"/>
              </a:tabLst>
            </a:pPr>
            <a:r>
              <a:rPr lang="en-GB" sz="1800" dirty="0" smtClean="0">
                <a:solidFill>
                  <a:schemeClr val="tx1"/>
                </a:solidFill>
              </a:rPr>
              <a:t>Linux </a:t>
            </a:r>
            <a:r>
              <a:rPr lang="en-GB" sz="1800" dirty="0">
                <a:solidFill>
                  <a:schemeClr val="tx1"/>
                </a:solidFill>
              </a:rPr>
              <a:t>/ Mac OS : </a:t>
            </a:r>
            <a:r>
              <a:rPr lang="en-GB" sz="1800" b="1" dirty="0">
                <a:solidFill>
                  <a:schemeClr val="tx1"/>
                </a:solidFill>
              </a:rPr>
              <a:t>.</a:t>
            </a:r>
            <a:r>
              <a:rPr lang="en-GB" sz="1800" b="1" dirty="0" smtClean="0">
                <a:solidFill>
                  <a:schemeClr val="tx1"/>
                </a:solidFill>
              </a:rPr>
              <a:t>/</a:t>
            </a:r>
            <a:r>
              <a:rPr lang="en-GB" sz="1800" b="1" dirty="0" err="1" smtClean="0">
                <a:solidFill>
                  <a:schemeClr val="tx1"/>
                </a:solidFill>
              </a:rPr>
              <a:t>extension.sh</a:t>
            </a:r>
            <a:endParaRPr lang="en-GB" sz="1800" b="1" dirty="0" smtClean="0">
              <a:solidFill>
                <a:schemeClr val="tx1"/>
              </a:solidFill>
            </a:endParaRPr>
          </a:p>
          <a:p>
            <a:pPr marL="578789" lvl="1" indent="-255574">
              <a:lnSpc>
                <a:spcPct val="92000"/>
              </a:lnSpc>
              <a:spcAft>
                <a:spcPts val="1425"/>
              </a:spcAft>
              <a:buSzPct val="70000"/>
              <a:tabLst>
                <a:tab pos="258749" algn="l"/>
                <a:tab pos="715923" algn="l"/>
                <a:tab pos="1173099" algn="l"/>
                <a:tab pos="1630273" algn="l"/>
                <a:tab pos="2087448" algn="l"/>
                <a:tab pos="2544623" algn="l"/>
                <a:tab pos="3001798" algn="l"/>
                <a:tab pos="3458973" algn="l"/>
                <a:tab pos="3916148" algn="l"/>
                <a:tab pos="4373323" algn="l"/>
                <a:tab pos="4830497" algn="l"/>
                <a:tab pos="5287673" algn="l"/>
                <a:tab pos="5744847" algn="l"/>
                <a:tab pos="6202022" algn="l"/>
                <a:tab pos="6659196" algn="l"/>
                <a:tab pos="7116372" algn="l"/>
                <a:tab pos="7573547" algn="l"/>
                <a:tab pos="8030721" algn="l"/>
                <a:tab pos="8487897" algn="l"/>
                <a:tab pos="8945071" algn="l"/>
                <a:tab pos="9402246" algn="l"/>
              </a:tabLst>
            </a:pPr>
            <a:r>
              <a:rPr lang="en-GB" dirty="0" smtClean="0">
                <a:solidFill>
                  <a:schemeClr val="tx1"/>
                </a:solidFill>
              </a:rPr>
              <a:t>Windows </a:t>
            </a:r>
            <a:r>
              <a:rPr lang="en-GB" dirty="0">
                <a:solidFill>
                  <a:schemeClr val="tx1"/>
                </a:solidFill>
              </a:rPr>
              <a:t>: </a:t>
            </a:r>
            <a:r>
              <a:rPr lang="en-GB" b="1" dirty="0" smtClean="0">
                <a:solidFill>
                  <a:schemeClr val="tx1"/>
                </a:solidFill>
              </a:rPr>
              <a:t>extension</a:t>
            </a:r>
          </a:p>
          <a:p>
            <a:pPr marL="258749" indent="-255574">
              <a:lnSpc>
                <a:spcPct val="92000"/>
              </a:lnSpc>
              <a:spcAft>
                <a:spcPts val="1425"/>
              </a:spcAft>
              <a:buSzPct val="70000"/>
              <a:tabLst>
                <a:tab pos="258749" algn="l"/>
                <a:tab pos="715923" algn="l"/>
                <a:tab pos="1173099" algn="l"/>
                <a:tab pos="1630273" algn="l"/>
                <a:tab pos="2087448" algn="l"/>
                <a:tab pos="2544623" algn="l"/>
                <a:tab pos="3001798" algn="l"/>
                <a:tab pos="3458973" algn="l"/>
                <a:tab pos="3916148" algn="l"/>
                <a:tab pos="4373323" algn="l"/>
                <a:tab pos="4830497" algn="l"/>
                <a:tab pos="5287673" algn="l"/>
                <a:tab pos="5744847" algn="l"/>
                <a:tab pos="6202022" algn="l"/>
                <a:tab pos="6659196" algn="l"/>
                <a:tab pos="7116372" algn="l"/>
                <a:tab pos="7573547" algn="l"/>
                <a:tab pos="8030721" algn="l"/>
                <a:tab pos="8487897" algn="l"/>
                <a:tab pos="8945071" algn="l"/>
                <a:tab pos="9402246" algn="l"/>
              </a:tabLst>
            </a:pPr>
            <a:r>
              <a:rPr lang="en-GB" dirty="0" smtClean="0">
                <a:solidFill>
                  <a:schemeClr val="tx1"/>
                </a:solidFill>
              </a:rPr>
              <a:t>Install acme (required for training), </a:t>
            </a:r>
            <a:r>
              <a:rPr lang="en-GB" dirty="0" err="1" smtClean="0">
                <a:solidFill>
                  <a:schemeClr val="tx1"/>
                </a:solidFill>
              </a:rPr>
              <a:t>wai</a:t>
            </a:r>
            <a:r>
              <a:rPr lang="en-GB" dirty="0" smtClean="0">
                <a:solidFill>
                  <a:schemeClr val="tx1"/>
                </a:solidFill>
              </a:rPr>
              <a:t>, ide and crash</a:t>
            </a:r>
          </a:p>
          <a:p>
            <a:pPr marL="578789" lvl="1" indent="-255574">
              <a:lnSpc>
                <a:spcPct val="92000"/>
              </a:lnSpc>
              <a:spcAft>
                <a:spcPts val="1425"/>
              </a:spcAft>
              <a:buSzPct val="70000"/>
              <a:tabLst>
                <a:tab pos="258749" algn="l"/>
                <a:tab pos="715923" algn="l"/>
                <a:tab pos="1173099" algn="l"/>
                <a:tab pos="1630273" algn="l"/>
                <a:tab pos="2087448" algn="l"/>
                <a:tab pos="2544623" algn="l"/>
                <a:tab pos="3001798" algn="l"/>
                <a:tab pos="3458973" algn="l"/>
                <a:tab pos="3916148" algn="l"/>
                <a:tab pos="4373323" algn="l"/>
                <a:tab pos="4830497" algn="l"/>
                <a:tab pos="5287673" algn="l"/>
                <a:tab pos="5744847" algn="l"/>
                <a:tab pos="6202022" algn="l"/>
                <a:tab pos="6659196" algn="l"/>
                <a:tab pos="7116372" algn="l"/>
                <a:tab pos="7573547" algn="l"/>
                <a:tab pos="8030721" algn="l"/>
                <a:tab pos="8487897" algn="l"/>
                <a:tab pos="8945071" algn="l"/>
                <a:tab pos="9402246" algn="l"/>
              </a:tabLst>
            </a:pPr>
            <a:r>
              <a:rPr lang="en-GB" dirty="0">
                <a:solidFill>
                  <a:schemeClr val="tx1"/>
                </a:solidFill>
              </a:rPr>
              <a:t>Linux / Mac OS : </a:t>
            </a:r>
            <a:r>
              <a:rPr lang="en-GB" b="1" dirty="0">
                <a:solidFill>
                  <a:schemeClr val="tx1"/>
                </a:solidFill>
              </a:rPr>
              <a:t>./</a:t>
            </a:r>
            <a:r>
              <a:rPr lang="en-GB" b="1" dirty="0" err="1" smtClean="0">
                <a:solidFill>
                  <a:schemeClr val="tx1"/>
                </a:solidFill>
              </a:rPr>
              <a:t>extension.sh</a:t>
            </a:r>
            <a:r>
              <a:rPr lang="en-GB" b="1" dirty="0">
                <a:solidFill>
                  <a:schemeClr val="tx1"/>
                </a:solidFill>
              </a:rPr>
              <a:t> </a:t>
            </a:r>
            <a:r>
              <a:rPr lang="en-GB" b="1" dirty="0" smtClean="0">
                <a:solidFill>
                  <a:schemeClr val="tx1"/>
                </a:solidFill>
              </a:rPr>
              <a:t>-</a:t>
            </a:r>
            <a:r>
              <a:rPr lang="en-GB" b="1" dirty="0" err="1" smtClean="0">
                <a:solidFill>
                  <a:schemeClr val="tx1"/>
                </a:solidFill>
              </a:rPr>
              <a:t>i</a:t>
            </a:r>
            <a:r>
              <a:rPr lang="en-GB" b="1" dirty="0" smtClean="0">
                <a:solidFill>
                  <a:schemeClr val="tx1"/>
                </a:solidFill>
              </a:rPr>
              <a:t> acme</a:t>
            </a:r>
            <a:endParaRPr lang="en-GB" b="1" dirty="0">
              <a:solidFill>
                <a:schemeClr val="tx1"/>
              </a:solidFill>
            </a:endParaRPr>
          </a:p>
          <a:p>
            <a:pPr marL="578789" lvl="1" indent="-255574">
              <a:lnSpc>
                <a:spcPct val="92000"/>
              </a:lnSpc>
              <a:spcAft>
                <a:spcPts val="1425"/>
              </a:spcAft>
              <a:buSzPct val="70000"/>
              <a:tabLst>
                <a:tab pos="258749" algn="l"/>
                <a:tab pos="715923" algn="l"/>
                <a:tab pos="1173099" algn="l"/>
                <a:tab pos="1630273" algn="l"/>
                <a:tab pos="2087448" algn="l"/>
                <a:tab pos="2544623" algn="l"/>
                <a:tab pos="3001798" algn="l"/>
                <a:tab pos="3458973" algn="l"/>
                <a:tab pos="3916148" algn="l"/>
                <a:tab pos="4373323" algn="l"/>
                <a:tab pos="4830497" algn="l"/>
                <a:tab pos="5287673" algn="l"/>
                <a:tab pos="5744847" algn="l"/>
                <a:tab pos="6202022" algn="l"/>
                <a:tab pos="6659196" algn="l"/>
                <a:tab pos="7116372" algn="l"/>
                <a:tab pos="7573547" algn="l"/>
                <a:tab pos="8030721" algn="l"/>
                <a:tab pos="8487897" algn="l"/>
                <a:tab pos="8945071" algn="l"/>
                <a:tab pos="9402246" algn="l"/>
              </a:tabLst>
            </a:pPr>
            <a:r>
              <a:rPr lang="en-GB" dirty="0">
                <a:solidFill>
                  <a:schemeClr val="tx1"/>
                </a:solidFill>
              </a:rPr>
              <a:t>Windows : </a:t>
            </a:r>
            <a:r>
              <a:rPr lang="en-GB" b="1" dirty="0" smtClean="0">
                <a:solidFill>
                  <a:schemeClr val="tx1"/>
                </a:solidFill>
              </a:rPr>
              <a:t>extension -</a:t>
            </a:r>
            <a:r>
              <a:rPr lang="en-GB" b="1" dirty="0" err="1" smtClean="0">
                <a:solidFill>
                  <a:schemeClr val="tx1"/>
                </a:solidFill>
              </a:rPr>
              <a:t>i</a:t>
            </a:r>
            <a:r>
              <a:rPr lang="en-GB" b="1" dirty="0" smtClean="0">
                <a:solidFill>
                  <a:schemeClr val="tx1"/>
                </a:solidFill>
              </a:rPr>
              <a:t> acme</a:t>
            </a:r>
            <a:endParaRPr lang="en-GB" b="1" dirty="0">
              <a:solidFill>
                <a:schemeClr val="tx1"/>
              </a:solidFill>
            </a:endParaRPr>
          </a:p>
          <a:p>
            <a:pPr marL="3175" indent="0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None/>
              <a:tabLst>
                <a:tab pos="258749" algn="l"/>
                <a:tab pos="715923" algn="l"/>
                <a:tab pos="1173099" algn="l"/>
                <a:tab pos="1630273" algn="l"/>
                <a:tab pos="2087448" algn="l"/>
                <a:tab pos="2544623" algn="l"/>
                <a:tab pos="3001798" algn="l"/>
                <a:tab pos="3458973" algn="l"/>
                <a:tab pos="3916148" algn="l"/>
                <a:tab pos="4373323" algn="l"/>
                <a:tab pos="4830497" algn="l"/>
                <a:tab pos="5287673" algn="l"/>
                <a:tab pos="5744847" algn="l"/>
                <a:tab pos="6202022" algn="l"/>
                <a:tab pos="6659196" algn="l"/>
                <a:tab pos="7116372" algn="l"/>
                <a:tab pos="7573547" algn="l"/>
                <a:tab pos="8030721" algn="l"/>
                <a:tab pos="8487897" algn="l"/>
                <a:tab pos="8945071" algn="l"/>
                <a:tab pos="9402246" algn="l"/>
              </a:tabLst>
            </a:pPr>
            <a:r>
              <a:rPr lang="en-GB" dirty="0" smtClean="0">
                <a:solidFill>
                  <a:schemeClr val="tx1"/>
                </a:solidFill>
              </a:rPr>
              <a:t>Start </a:t>
            </a:r>
            <a:r>
              <a:rPr lang="en-GB" dirty="0" err="1" smtClean="0">
                <a:solidFill>
                  <a:schemeClr val="tx1"/>
                </a:solidFill>
              </a:rPr>
              <a:t>eXo</a:t>
            </a:r>
            <a:r>
              <a:rPr lang="en-GB" dirty="0" smtClean="0">
                <a:solidFill>
                  <a:schemeClr val="tx1"/>
                </a:solidFill>
              </a:rPr>
              <a:t>, then </a:t>
            </a:r>
            <a:r>
              <a:rPr lang="en-GB" dirty="0">
                <a:solidFill>
                  <a:schemeClr val="tx1"/>
                </a:solidFill>
              </a:rPr>
              <a:t>o</a:t>
            </a:r>
            <a:r>
              <a:rPr lang="en-GB" dirty="0" smtClean="0">
                <a:solidFill>
                  <a:schemeClr val="tx1"/>
                </a:solidFill>
              </a:rPr>
              <a:t>pen </a:t>
            </a:r>
            <a:r>
              <a:rPr lang="en-GB" dirty="0">
                <a:solidFill>
                  <a:schemeClr val="tx1"/>
                </a:solidFill>
              </a:rPr>
              <a:t>this page in a browser: </a:t>
            </a:r>
            <a:r>
              <a:rPr lang="en-GB" b="1" dirty="0">
                <a:solidFill>
                  <a:schemeClr val="tx1"/>
                </a:solidFill>
              </a:rPr>
              <a:t>http://localhost:</a:t>
            </a:r>
            <a:r>
              <a:rPr lang="en-GB" b="1" dirty="0" smtClean="0">
                <a:solidFill>
                  <a:schemeClr val="tx1"/>
                </a:solidFill>
              </a:rPr>
              <a:t>8080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368585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Exercise</a:t>
            </a:r>
            <a:r>
              <a:rPr lang="fr-FR" dirty="0" smtClean="0"/>
              <a:t> : New Site (15 minutes)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 smtClean="0">
                <a:solidFill>
                  <a:srgbClr val="000000"/>
                </a:solidFill>
                <a:cs typeface="MS Gothic"/>
              </a:rPr>
              <a:t>Create </a:t>
            </a:r>
            <a:r>
              <a:rPr lang="en-GB" sz="2800" dirty="0">
                <a:solidFill>
                  <a:srgbClr val="000000"/>
                </a:solidFill>
                <a:cs typeface="MS Gothic"/>
              </a:rPr>
              <a:t>a new Site and manage its </a:t>
            </a:r>
            <a:r>
              <a:rPr lang="en-GB" sz="2800" dirty="0" smtClean="0">
                <a:solidFill>
                  <a:srgbClr val="000000"/>
                </a:solidFill>
                <a:cs typeface="MS Gothic"/>
              </a:rPr>
              <a:t>permissions</a:t>
            </a:r>
          </a:p>
          <a:p>
            <a:r>
              <a:rPr lang="en-US" dirty="0" smtClean="0">
                <a:solidFill>
                  <a:srgbClr val="000000"/>
                </a:solidFill>
                <a:cs typeface="MS Gothic"/>
              </a:rPr>
              <a:t>Login </a:t>
            </a:r>
            <a:r>
              <a:rPr lang="en-US" dirty="0">
                <a:solidFill>
                  <a:srgbClr val="000000"/>
                </a:solidFill>
                <a:cs typeface="MS Gothic"/>
              </a:rPr>
              <a:t>as </a:t>
            </a:r>
            <a:r>
              <a:rPr lang="en-US" dirty="0" smtClean="0">
                <a:solidFill>
                  <a:srgbClr val="000000"/>
                </a:solidFill>
                <a:cs typeface="MS Gothic"/>
              </a:rPr>
              <a:t>John.</a:t>
            </a:r>
            <a:endParaRPr lang="en-US" dirty="0">
              <a:solidFill>
                <a:srgbClr val="000000"/>
              </a:solidFill>
              <a:cs typeface="MS Gothic"/>
            </a:endParaRPr>
          </a:p>
          <a:p>
            <a:r>
              <a:rPr lang="en-US" dirty="0" smtClean="0">
                <a:solidFill>
                  <a:srgbClr val="000000"/>
                </a:solidFill>
                <a:cs typeface="MS Gothic"/>
              </a:rPr>
              <a:t>Administration &gt; Portal &gt; Sites </a:t>
            </a:r>
            <a:r>
              <a:rPr lang="en-US" dirty="0">
                <a:solidFill>
                  <a:srgbClr val="000000"/>
                </a:solidFill>
                <a:cs typeface="MS Gothic"/>
              </a:rPr>
              <a:t>and add a new site (or portal) called “bike”</a:t>
            </a:r>
            <a:r>
              <a:rPr lang="en-US" dirty="0" smtClean="0">
                <a:solidFill>
                  <a:srgbClr val="000000"/>
                </a:solidFill>
                <a:cs typeface="MS Gothic"/>
              </a:rPr>
              <a:t>.</a:t>
            </a:r>
          </a:p>
          <a:p>
            <a:r>
              <a:rPr lang="en-US" dirty="0" smtClean="0">
                <a:solidFill>
                  <a:srgbClr val="000000"/>
                </a:solidFill>
                <a:cs typeface="MS Gothic"/>
              </a:rPr>
              <a:t>Allow </a:t>
            </a:r>
            <a:r>
              <a:rPr lang="en-US" dirty="0">
                <a:solidFill>
                  <a:srgbClr val="000000"/>
                </a:solidFill>
                <a:cs typeface="MS Gothic"/>
              </a:rPr>
              <a:t>access to everyone. Gives edit rights anybody in the group “platform/users”. </a:t>
            </a:r>
            <a:r>
              <a:rPr lang="en-US" dirty="0" smtClean="0">
                <a:solidFill>
                  <a:srgbClr val="000000"/>
                </a:solidFill>
                <a:cs typeface="MS Gothic"/>
              </a:rPr>
              <a:t>(Platform/Users)</a:t>
            </a:r>
          </a:p>
          <a:p>
            <a:r>
              <a:rPr lang="en-US" dirty="0" smtClean="0">
                <a:solidFill>
                  <a:srgbClr val="000000"/>
                </a:solidFill>
                <a:cs typeface="MS Gothic"/>
              </a:rPr>
              <a:t>Choose </a:t>
            </a:r>
            <a:r>
              <a:rPr lang="en-US" dirty="0">
                <a:solidFill>
                  <a:srgbClr val="000000"/>
                </a:solidFill>
                <a:cs typeface="MS Gothic"/>
              </a:rPr>
              <a:t>the “Acme Portal” </a:t>
            </a:r>
            <a:r>
              <a:rPr lang="en-US" dirty="0" smtClean="0">
                <a:solidFill>
                  <a:srgbClr val="000000"/>
                </a:solidFill>
                <a:cs typeface="MS Gothic"/>
              </a:rPr>
              <a:t>template.</a:t>
            </a:r>
          </a:p>
          <a:p>
            <a:r>
              <a:rPr lang="en-US" dirty="0" smtClean="0">
                <a:solidFill>
                  <a:srgbClr val="000000"/>
                </a:solidFill>
                <a:cs typeface="MS Gothic"/>
              </a:rPr>
              <a:t>Save.</a:t>
            </a:r>
          </a:p>
          <a:p>
            <a:r>
              <a:rPr lang="en-US" dirty="0" smtClean="0">
                <a:solidFill>
                  <a:srgbClr val="000000"/>
                </a:solidFill>
                <a:cs typeface="MS Gothic"/>
              </a:rPr>
              <a:t>Warning</a:t>
            </a:r>
            <a:r>
              <a:rPr lang="en-US" dirty="0">
                <a:solidFill>
                  <a:srgbClr val="000000"/>
                </a:solidFill>
                <a:cs typeface="MS Gothic"/>
              </a:rPr>
              <a:t>: Careful, by </a:t>
            </a:r>
            <a:r>
              <a:rPr lang="en-US" dirty="0" smtClean="0">
                <a:solidFill>
                  <a:srgbClr val="000000"/>
                </a:solidFill>
                <a:cs typeface="MS Gothic"/>
              </a:rPr>
              <a:t>mistake </a:t>
            </a:r>
            <a:r>
              <a:rPr lang="en-US" dirty="0">
                <a:solidFill>
                  <a:srgbClr val="000000"/>
                </a:solidFill>
                <a:cs typeface="MS Gothic"/>
              </a:rPr>
              <a:t>you might exclude yourself from your new site: </a:t>
            </a:r>
            <a:br>
              <a:rPr lang="en-US" dirty="0">
                <a:solidFill>
                  <a:srgbClr val="000000"/>
                </a:solidFill>
                <a:cs typeface="MS Gothic"/>
              </a:rPr>
            </a:br>
            <a:r>
              <a:rPr lang="en-US" dirty="0">
                <a:solidFill>
                  <a:srgbClr val="000000"/>
                </a:solidFill>
                <a:cs typeface="MS Gothic"/>
              </a:rPr>
              <a:t>For example, give the edit rights to “platform/bike” only. If you are not part of this group you will not see the new site in the “Manage Sites” interface anymore – in order to see the site again you have to add your user to the group.</a:t>
            </a:r>
          </a:p>
          <a:p>
            <a:pPr marL="258721" indent="-255546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dirty="0">
              <a:solidFill>
                <a:srgbClr val="4C4C4C"/>
              </a:solidFill>
              <a:cs typeface="MS Gothic"/>
            </a:endParaRPr>
          </a:p>
          <a:p>
            <a:pPr marL="639657" lvl="1" indent="-209515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dirty="0">
              <a:solidFill>
                <a:srgbClr val="4C4C4C"/>
              </a:solidFill>
              <a:cs typeface="MS Gothic"/>
            </a:endParaRPr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448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Layout</a:t>
            </a:r>
            <a:r>
              <a:rPr lang="fr-FR" b="1" dirty="0" smtClean="0"/>
              <a:t/>
            </a:r>
            <a:br>
              <a:rPr lang="fr-FR" b="1" dirty="0" smtClean="0"/>
            </a:br>
            <a:r>
              <a:rPr lang="fr-FR" dirty="0" smtClean="0"/>
              <a:t>For sites and pages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681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Site </a:t>
            </a:r>
            <a:r>
              <a:rPr lang="fr-FR" dirty="0" err="1" smtClean="0"/>
              <a:t>Layout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C4C4C"/>
                </a:solidFill>
              </a:rPr>
              <a:t>There </a:t>
            </a:r>
            <a:r>
              <a:rPr lang="en-US" dirty="0">
                <a:solidFill>
                  <a:srgbClr val="4C4C4C"/>
                </a:solidFill>
              </a:rPr>
              <a:t>a several different pages on a site. Each page has its own </a:t>
            </a:r>
            <a:r>
              <a:rPr lang="en-US" dirty="0" smtClean="0">
                <a:solidFill>
                  <a:srgbClr val="4C4C4C"/>
                </a:solidFill>
              </a:rPr>
              <a:t>URL.</a:t>
            </a:r>
          </a:p>
          <a:p>
            <a:r>
              <a:rPr lang="en-GB" dirty="0" smtClean="0">
                <a:solidFill>
                  <a:srgbClr val="4C4C4C"/>
                </a:solidFill>
                <a:cs typeface="MS Gothic"/>
              </a:rPr>
              <a:t>The </a:t>
            </a:r>
            <a:r>
              <a:rPr lang="en-GB" dirty="0">
                <a:solidFill>
                  <a:srgbClr val="4C4C4C"/>
                </a:solidFill>
                <a:cs typeface="MS Gothic"/>
              </a:rPr>
              <a:t>site layout defines the layout of the common part of all pages of a site. Normally there are a common header and common </a:t>
            </a:r>
            <a:r>
              <a:rPr lang="en-GB" dirty="0" smtClean="0">
                <a:solidFill>
                  <a:srgbClr val="4C4C4C"/>
                </a:solidFill>
                <a:cs typeface="MS Gothic"/>
              </a:rPr>
              <a:t>footer.</a:t>
            </a:r>
          </a:p>
          <a:p>
            <a:r>
              <a:rPr lang="en-US" dirty="0" smtClean="0">
                <a:solidFill>
                  <a:srgbClr val="4C4C4C"/>
                </a:solidFill>
              </a:rPr>
              <a:t>A </a:t>
            </a:r>
            <a:r>
              <a:rPr lang="en-US" dirty="0">
                <a:solidFill>
                  <a:srgbClr val="4C4C4C"/>
                </a:solidFill>
              </a:rPr>
              <a:t>layout consists of a set of containers and </a:t>
            </a:r>
            <a:r>
              <a:rPr lang="en-US" dirty="0" smtClean="0">
                <a:solidFill>
                  <a:srgbClr val="4C4C4C"/>
                </a:solidFill>
              </a:rPr>
              <a:t>applications.</a:t>
            </a:r>
          </a:p>
          <a:p>
            <a:r>
              <a:rPr lang="en-GB" dirty="0" smtClean="0">
                <a:solidFill>
                  <a:srgbClr val="4C4C4C"/>
                </a:solidFill>
                <a:cs typeface="MS Gothic"/>
              </a:rPr>
              <a:t>The </a:t>
            </a:r>
            <a:r>
              <a:rPr lang="en-GB" dirty="0">
                <a:solidFill>
                  <a:srgbClr val="4C4C4C"/>
                </a:solidFill>
                <a:cs typeface="MS Gothic"/>
              </a:rPr>
              <a:t>layout of a single page consists of the headers and footers of the site layout together the page layout.</a:t>
            </a:r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105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-354779" y="2268889"/>
            <a:ext cx="9127304" cy="312885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639657" lvl="1" indent="-209515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US" sz="1800">
              <a:solidFill>
                <a:srgbClr val="4C4C4C"/>
              </a:solidFill>
              <a:cs typeface="MS Gothic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21" y="1827914"/>
            <a:ext cx="8157171" cy="3304738"/>
          </a:xfrm>
          <a:prstGeom prst="rect">
            <a:avLst/>
          </a:prstGeom>
        </p:spPr>
      </p:pic>
      <p:sp>
        <p:nvSpPr>
          <p:cNvPr id="9" name="Rectangle à coins arrondis 8"/>
          <p:cNvSpPr/>
          <p:nvPr/>
        </p:nvSpPr>
        <p:spPr bwMode="auto">
          <a:xfrm>
            <a:off x="397409" y="1842121"/>
            <a:ext cx="8244840" cy="661954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5361594" y="1315670"/>
            <a:ext cx="3468067" cy="779829"/>
          </a:xfrm>
          <a:prstGeom prst="wedgeRoundRectCallout">
            <a:avLst>
              <a:gd name="adj1" fmla="val -20560"/>
              <a:gd name="adj2" fmla="val 77223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dirty="0">
                <a:solidFill>
                  <a:srgbClr val="4C4C4C"/>
                </a:solidFill>
                <a:cs typeface="MS Gothic"/>
              </a:rPr>
              <a:t>Common header layout of all pages of the site “acme”</a:t>
            </a:r>
          </a:p>
        </p:txBody>
      </p:sp>
      <p:sp>
        <p:nvSpPr>
          <p:cNvPr id="11" name="Rectangle à coins arrondis 10"/>
          <p:cNvSpPr/>
          <p:nvPr/>
        </p:nvSpPr>
        <p:spPr bwMode="auto">
          <a:xfrm>
            <a:off x="397409" y="2762251"/>
            <a:ext cx="8244840" cy="247813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755529" y="5397747"/>
            <a:ext cx="2944586" cy="718891"/>
          </a:xfrm>
          <a:prstGeom prst="wedgeRoundRectCallout">
            <a:avLst>
              <a:gd name="adj1" fmla="val 22400"/>
              <a:gd name="adj2" fmla="val -77436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dirty="0">
                <a:solidFill>
                  <a:srgbClr val="4C4C4C"/>
                </a:solidFill>
                <a:cs typeface="MS Gothic"/>
              </a:rPr>
              <a:t>In blue color: Layout of the page “Overview”</a:t>
            </a:r>
          </a:p>
        </p:txBody>
      </p:sp>
      <p:sp>
        <p:nvSpPr>
          <p:cNvPr id="14" name="Titr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Site </a:t>
            </a:r>
            <a:r>
              <a:rPr lang="fr-FR" dirty="0" err="1" smtClean="0"/>
              <a:t>Layout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129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Sites</a:t>
            </a:r>
            <a:r>
              <a:rPr lang="fr-FR" dirty="0" smtClean="0"/>
              <a:t> 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S</a:t>
            </a:r>
            <a:r>
              <a:rPr lang="fr-FR" dirty="0" smtClean="0"/>
              <a:t>ites </a:t>
            </a:r>
            <a:r>
              <a:rPr lang="fr-FR" dirty="0" err="1" smtClean="0"/>
              <a:t>creation</a:t>
            </a:r>
            <a:r>
              <a:rPr lang="fr-FR" dirty="0" smtClean="0"/>
              <a:t> and </a:t>
            </a:r>
            <a:r>
              <a:rPr lang="fr-FR" dirty="0" err="1" smtClean="0"/>
              <a:t>urls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9766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Site </a:t>
            </a:r>
            <a:r>
              <a:rPr lang="fr-FR" dirty="0" err="1" smtClean="0"/>
              <a:t>Layout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63" y="1691607"/>
            <a:ext cx="8856983" cy="4285900"/>
          </a:xfrm>
          <a:prstGeom prst="rect">
            <a:avLst/>
          </a:prstGeom>
        </p:spPr>
      </p:pic>
      <p:sp>
        <p:nvSpPr>
          <p:cNvPr id="8" name="Rectangle à coins arrondis 7"/>
          <p:cNvSpPr/>
          <p:nvPr/>
        </p:nvSpPr>
        <p:spPr bwMode="auto">
          <a:xfrm>
            <a:off x="251468" y="1691607"/>
            <a:ext cx="8784976" cy="936104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4829266" y="905026"/>
            <a:ext cx="3816423" cy="720081"/>
          </a:xfrm>
          <a:prstGeom prst="wedgeRoundRectCallout">
            <a:avLst>
              <a:gd name="adj1" fmla="val 20869"/>
              <a:gd name="adj2" fmla="val 83345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Common header layout of all pages of the site “acme”</a:t>
            </a:r>
          </a:p>
        </p:txBody>
      </p:sp>
      <p:sp>
        <p:nvSpPr>
          <p:cNvPr id="10" name="Rectangle à coins arrondis 9"/>
          <p:cNvSpPr/>
          <p:nvPr/>
        </p:nvSpPr>
        <p:spPr bwMode="auto">
          <a:xfrm>
            <a:off x="251468" y="2699717"/>
            <a:ext cx="8784976" cy="2808312"/>
          </a:xfrm>
          <a:prstGeom prst="roundRect">
            <a:avLst>
              <a:gd name="adj" fmla="val 3920"/>
            </a:avLst>
          </a:prstGeom>
          <a:noFill/>
          <a:ln w="317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592213" y="3164563"/>
            <a:ext cx="4752528" cy="720081"/>
          </a:xfrm>
          <a:prstGeom prst="wedgeRoundRectCallout">
            <a:avLst>
              <a:gd name="adj1" fmla="val -21518"/>
              <a:gd name="adj2" fmla="val -87611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dirty="0">
                <a:solidFill>
                  <a:srgbClr val="4C4C4C"/>
                </a:solidFill>
                <a:cs typeface="MS Gothic"/>
              </a:rPr>
              <a:t>In blue color: Layout of the page “Products” (Showing Movement)</a:t>
            </a:r>
          </a:p>
        </p:txBody>
      </p:sp>
      <p:sp>
        <p:nvSpPr>
          <p:cNvPr id="12" name="Rectangle à coins arrondis 11"/>
          <p:cNvSpPr/>
          <p:nvPr/>
        </p:nvSpPr>
        <p:spPr bwMode="auto">
          <a:xfrm>
            <a:off x="251468" y="5652045"/>
            <a:ext cx="8784976" cy="36004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4715964" y="4787948"/>
            <a:ext cx="3816423" cy="720081"/>
          </a:xfrm>
          <a:prstGeom prst="wedgeRoundRectCallout">
            <a:avLst>
              <a:gd name="adj1" fmla="val 21979"/>
              <a:gd name="adj2" fmla="val 86284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Common footer layout of all pages of the site “acme”</a:t>
            </a:r>
          </a:p>
        </p:txBody>
      </p:sp>
    </p:spTree>
    <p:extLst>
      <p:ext uri="{BB962C8B-B14F-4D97-AF65-F5344CB8AC3E}">
        <p14:creationId xmlns:p14="http://schemas.microsoft.com/office/powerpoint/2010/main" val="122629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Site </a:t>
            </a:r>
            <a:r>
              <a:rPr lang="fr-FR" dirty="0" err="1" smtClean="0"/>
              <a:t>Layout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2" y="893081"/>
            <a:ext cx="2929313" cy="223708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583" y="2042583"/>
            <a:ext cx="5346927" cy="3934429"/>
          </a:xfrm>
          <a:prstGeom prst="rect">
            <a:avLst/>
          </a:prstGeom>
        </p:spPr>
      </p:pic>
      <p:sp>
        <p:nvSpPr>
          <p:cNvPr id="13" name="Cadre 12"/>
          <p:cNvSpPr/>
          <p:nvPr/>
        </p:nvSpPr>
        <p:spPr>
          <a:xfrm>
            <a:off x="3448078" y="4137360"/>
            <a:ext cx="5611256" cy="1418890"/>
          </a:xfrm>
          <a:prstGeom prst="frame">
            <a:avLst>
              <a:gd name="adj1" fmla="val 504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4" name="Bulle rectangulaire à coins arrondis 13"/>
          <p:cNvSpPr/>
          <p:nvPr/>
        </p:nvSpPr>
        <p:spPr>
          <a:xfrm>
            <a:off x="1640415" y="4256415"/>
            <a:ext cx="1693335" cy="736243"/>
          </a:xfrm>
          <a:prstGeom prst="wedgeRoundRectCallout">
            <a:avLst>
              <a:gd name="adj1" fmla="val 56194"/>
              <a:gd name="adj2" fmla="val -21693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58721" indent="-255546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dirty="0" smtClean="0">
                <a:solidFill>
                  <a:srgbClr val="4C4C4C"/>
                </a:solidFill>
              </a:rPr>
              <a:t>Page Marker</a:t>
            </a:r>
            <a:endParaRPr lang="en-GB" dirty="0">
              <a:solidFill>
                <a:srgbClr val="4C4C4C"/>
              </a:solidFill>
              <a:cs typeface="MS Gothic"/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2762250" y="2169583"/>
            <a:ext cx="1153583" cy="3704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56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Applications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70799" y="970899"/>
            <a:ext cx="4402283" cy="5262443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rgbClr val="4C4C4C"/>
                </a:solidFill>
              </a:rPr>
              <a:t>Organized </a:t>
            </a:r>
            <a:r>
              <a:rPr lang="en-GB" dirty="0">
                <a:solidFill>
                  <a:srgbClr val="4C4C4C"/>
                </a:solidFill>
              </a:rPr>
              <a:t>in </a:t>
            </a:r>
            <a:r>
              <a:rPr lang="en-GB" dirty="0" smtClean="0">
                <a:solidFill>
                  <a:srgbClr val="4C4C4C"/>
                </a:solidFill>
              </a:rPr>
              <a:t>categories</a:t>
            </a:r>
          </a:p>
          <a:p>
            <a:endParaRPr lang="en-GB" dirty="0" smtClean="0">
              <a:solidFill>
                <a:srgbClr val="4C4C4C"/>
              </a:solidFill>
            </a:endParaRPr>
          </a:p>
          <a:p>
            <a:r>
              <a:rPr lang="en-GB" dirty="0" smtClean="0">
                <a:solidFill>
                  <a:srgbClr val="4C4C4C"/>
                </a:solidFill>
              </a:rPr>
              <a:t>Configurable </a:t>
            </a:r>
            <a:r>
              <a:rPr lang="en-GB" dirty="0">
                <a:solidFill>
                  <a:srgbClr val="4C4C4C"/>
                </a:solidFill>
              </a:rPr>
              <a:t>in the application</a:t>
            </a:r>
            <a:br>
              <a:rPr lang="en-GB" dirty="0">
                <a:solidFill>
                  <a:srgbClr val="4C4C4C"/>
                </a:solidFill>
              </a:rPr>
            </a:br>
            <a:r>
              <a:rPr lang="en-GB" dirty="0">
                <a:solidFill>
                  <a:srgbClr val="4C4C4C"/>
                </a:solidFill>
              </a:rPr>
              <a:t>registry (later chapter)</a:t>
            </a:r>
            <a:r>
              <a:rPr lang="en-GB" dirty="0" smtClean="0">
                <a:solidFill>
                  <a:srgbClr val="4C4C4C"/>
                </a:solidFill>
              </a:rPr>
              <a:t>.</a:t>
            </a:r>
          </a:p>
          <a:p>
            <a:endParaRPr lang="en-GB" dirty="0" smtClean="0">
              <a:solidFill>
                <a:srgbClr val="4C4C4C"/>
              </a:solidFill>
            </a:endParaRPr>
          </a:p>
          <a:p>
            <a:r>
              <a:rPr lang="en-GB" dirty="0" smtClean="0">
                <a:solidFill>
                  <a:srgbClr val="4C4C4C"/>
                </a:solidFill>
              </a:rPr>
              <a:t>Drag </a:t>
            </a:r>
            <a:r>
              <a:rPr lang="en-GB" dirty="0">
                <a:solidFill>
                  <a:srgbClr val="4C4C4C"/>
                </a:solidFill>
              </a:rPr>
              <a:t>and drop an application from the page editor to the page: In that moment you create a new instance of the </a:t>
            </a:r>
            <a:r>
              <a:rPr lang="en-GB" dirty="0" err="1">
                <a:solidFill>
                  <a:srgbClr val="4C4C4C"/>
                </a:solidFill>
              </a:rPr>
              <a:t>portlet</a:t>
            </a:r>
            <a:r>
              <a:rPr lang="en-GB" dirty="0">
                <a:solidFill>
                  <a:srgbClr val="4C4C4C"/>
                </a:solidFill>
              </a:rPr>
              <a:t>. </a:t>
            </a:r>
            <a:endParaRPr lang="en-GB" dirty="0" smtClean="0">
              <a:solidFill>
                <a:srgbClr val="4C4C4C"/>
              </a:solidFill>
            </a:endParaRPr>
          </a:p>
          <a:p>
            <a:endParaRPr lang="en-GB" dirty="0" smtClean="0">
              <a:solidFill>
                <a:srgbClr val="4C4C4C"/>
              </a:solidFill>
            </a:endParaRPr>
          </a:p>
          <a:p>
            <a:r>
              <a:rPr lang="en-GB" dirty="0" smtClean="0">
                <a:solidFill>
                  <a:srgbClr val="4C4C4C"/>
                </a:solidFill>
              </a:rPr>
              <a:t>The </a:t>
            </a:r>
            <a:r>
              <a:rPr lang="en-GB" dirty="0">
                <a:solidFill>
                  <a:srgbClr val="4C4C4C"/>
                </a:solidFill>
              </a:rPr>
              <a:t>page editor shows an applications and a containers tab. Clicking on these tabs switches also the between an application and a container mode.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2960" r="-2960"/>
          <a:stretch>
            <a:fillRect/>
          </a:stretch>
        </p:blipFill>
        <p:spPr/>
      </p:pic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Cadre 7"/>
          <p:cNvSpPr/>
          <p:nvPr/>
        </p:nvSpPr>
        <p:spPr>
          <a:xfrm>
            <a:off x="5236680" y="1729530"/>
            <a:ext cx="1425039" cy="62048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Bulle rectangulaire à coins arrondis 8"/>
          <p:cNvSpPr/>
          <p:nvPr/>
        </p:nvSpPr>
        <p:spPr>
          <a:xfrm>
            <a:off x="5612110" y="809779"/>
            <a:ext cx="1693768" cy="491135"/>
          </a:xfrm>
          <a:prstGeom prst="wedgeRoundRectCallout">
            <a:avLst>
              <a:gd name="adj1" fmla="val -20969"/>
              <a:gd name="adj2" fmla="val 77539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Categories</a:t>
            </a:r>
            <a:endParaRPr lang="fr-FR" dirty="0"/>
          </a:p>
        </p:txBody>
      </p:sp>
      <p:sp>
        <p:nvSpPr>
          <p:cNvPr id="10" name="Cadre 9"/>
          <p:cNvSpPr/>
          <p:nvPr/>
        </p:nvSpPr>
        <p:spPr>
          <a:xfrm>
            <a:off x="5213226" y="2460077"/>
            <a:ext cx="3369857" cy="3075007"/>
          </a:xfrm>
          <a:prstGeom prst="frame">
            <a:avLst>
              <a:gd name="adj1" fmla="val 217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Bulle rectangulaire à coins arrondis 10"/>
          <p:cNvSpPr/>
          <p:nvPr/>
        </p:nvSpPr>
        <p:spPr>
          <a:xfrm>
            <a:off x="7069232" y="1791583"/>
            <a:ext cx="1693768" cy="491135"/>
          </a:xfrm>
          <a:prstGeom prst="wedgeRoundRectCallout">
            <a:avLst>
              <a:gd name="adj1" fmla="val -22844"/>
              <a:gd name="adj2" fmla="val 77539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Applications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74732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Containers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70799" y="970899"/>
            <a:ext cx="4402283" cy="526244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C4C4C"/>
                </a:solidFill>
              </a:rPr>
              <a:t>Containers </a:t>
            </a:r>
            <a:r>
              <a:rPr lang="en-US" dirty="0">
                <a:solidFill>
                  <a:srgbClr val="4C4C4C"/>
                </a:solidFill>
              </a:rPr>
              <a:t>help to position elements </a:t>
            </a:r>
            <a:r>
              <a:rPr lang="en-US" dirty="0" smtClean="0">
                <a:solidFill>
                  <a:srgbClr val="4C4C4C"/>
                </a:solidFill>
              </a:rPr>
              <a:t>on </a:t>
            </a:r>
            <a:r>
              <a:rPr lang="en-US" dirty="0">
                <a:solidFill>
                  <a:srgbClr val="4C4C4C"/>
                </a:solidFill>
              </a:rPr>
              <a:t>the </a:t>
            </a:r>
            <a:r>
              <a:rPr lang="en-US" dirty="0" smtClean="0">
                <a:solidFill>
                  <a:srgbClr val="4C4C4C"/>
                </a:solidFill>
              </a:rPr>
              <a:t>page.</a:t>
            </a:r>
          </a:p>
          <a:p>
            <a:r>
              <a:rPr lang="en-US" dirty="0" smtClean="0">
                <a:solidFill>
                  <a:srgbClr val="4C4C4C"/>
                </a:solidFill>
              </a:rPr>
              <a:t>Most </a:t>
            </a:r>
            <a:r>
              <a:rPr lang="en-US" dirty="0">
                <a:solidFill>
                  <a:srgbClr val="4C4C4C"/>
                </a:solidFill>
              </a:rPr>
              <a:t>containers are invisible in the </a:t>
            </a:r>
            <a:br>
              <a:rPr lang="en-US" dirty="0">
                <a:solidFill>
                  <a:srgbClr val="4C4C4C"/>
                </a:solidFill>
              </a:rPr>
            </a:br>
            <a:r>
              <a:rPr lang="en-US" dirty="0">
                <a:solidFill>
                  <a:srgbClr val="4C4C4C"/>
                </a:solidFill>
              </a:rPr>
              <a:t>final </a:t>
            </a:r>
            <a:r>
              <a:rPr lang="en-US" dirty="0" smtClean="0">
                <a:solidFill>
                  <a:srgbClr val="4C4C4C"/>
                </a:solidFill>
              </a:rPr>
              <a:t>page.</a:t>
            </a:r>
          </a:p>
          <a:p>
            <a:r>
              <a:rPr lang="en-US" dirty="0" smtClean="0">
                <a:solidFill>
                  <a:srgbClr val="4C4C4C"/>
                </a:solidFill>
              </a:rPr>
              <a:t>You </a:t>
            </a:r>
            <a:r>
              <a:rPr lang="en-US" dirty="0">
                <a:solidFill>
                  <a:srgbClr val="4C4C4C"/>
                </a:solidFill>
              </a:rPr>
              <a:t>can use them in : </a:t>
            </a:r>
            <a:endParaRPr lang="en-US" dirty="0" smtClean="0">
              <a:solidFill>
                <a:srgbClr val="4C4C4C"/>
              </a:solidFill>
            </a:endParaRPr>
          </a:p>
          <a:p>
            <a:pPr lvl="1"/>
            <a:r>
              <a:rPr lang="en-US" sz="1800" dirty="0" smtClean="0">
                <a:solidFill>
                  <a:srgbClr val="4C4C4C"/>
                </a:solidFill>
              </a:rPr>
              <a:t>Page layout</a:t>
            </a:r>
          </a:p>
          <a:p>
            <a:pPr lvl="1"/>
            <a:r>
              <a:rPr lang="en-US" sz="2000" dirty="0" smtClean="0">
                <a:solidFill>
                  <a:srgbClr val="4C4C4C"/>
                </a:solidFill>
              </a:rPr>
              <a:t>Portal layout</a:t>
            </a:r>
          </a:p>
          <a:p>
            <a:r>
              <a:rPr lang="en-US" dirty="0" smtClean="0">
                <a:solidFill>
                  <a:srgbClr val="4C4C4C"/>
                </a:solidFill>
              </a:rPr>
              <a:t>You </a:t>
            </a:r>
            <a:r>
              <a:rPr lang="en-US" dirty="0">
                <a:solidFill>
                  <a:srgbClr val="4C4C4C"/>
                </a:solidFill>
              </a:rPr>
              <a:t>can combine different containers</a:t>
            </a:r>
            <a:r>
              <a:rPr lang="en-US" dirty="0" smtClean="0">
                <a:solidFill>
                  <a:srgbClr val="4C4C4C"/>
                </a:solidFill>
              </a:rPr>
              <a:t>.</a:t>
            </a:r>
            <a:endParaRPr lang="en-US" dirty="0">
              <a:solidFill>
                <a:srgbClr val="4C4C4C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2" name="Espace réservé du contenu 11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2960" r="-29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36778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Containers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quarter" idx="11"/>
          </p:nvPr>
        </p:nvPicPr>
        <p:blipFill>
          <a:blip r:embed="rId2"/>
          <a:srcRect t="-40133" b="-40133"/>
          <a:stretch>
            <a:fillRect/>
          </a:stretch>
        </p:blipFill>
        <p:spPr/>
      </p:pic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>
            <a:off x="371475" y="1206500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3E5D9C"/>
              </a:buClr>
              <a:buFont typeface="Arial"/>
              <a:buChar char="•"/>
            </a:pPr>
            <a:r>
              <a:rPr lang="fr-FR" dirty="0" smtClean="0"/>
              <a:t>Container </a:t>
            </a:r>
            <a:r>
              <a:rPr lang="fr-FR" dirty="0" err="1" smtClean="0"/>
              <a:t>Combination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6343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Add</a:t>
            </a:r>
            <a:r>
              <a:rPr lang="fr-FR" dirty="0" smtClean="0"/>
              <a:t> New Page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927" y="933418"/>
            <a:ext cx="2504017" cy="170183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78667"/>
            <a:ext cx="9144000" cy="3299381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>
          <a:xfrm flipH="1">
            <a:off x="1608667" y="2444750"/>
            <a:ext cx="730250" cy="8678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dre 8"/>
          <p:cNvSpPr/>
          <p:nvPr/>
        </p:nvSpPr>
        <p:spPr>
          <a:xfrm>
            <a:off x="-5145" y="3168864"/>
            <a:ext cx="753487" cy="62048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Bulle rectangulaire à coins arrondis 9"/>
          <p:cNvSpPr/>
          <p:nvPr/>
        </p:nvSpPr>
        <p:spPr>
          <a:xfrm>
            <a:off x="161694" y="3921279"/>
            <a:ext cx="2177223" cy="491135"/>
          </a:xfrm>
          <a:prstGeom prst="wedgeRoundRectCallout">
            <a:avLst>
              <a:gd name="adj1" fmla="val -22427"/>
              <a:gd name="adj2" fmla="val -75457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Go to </a:t>
            </a:r>
            <a:r>
              <a:rPr lang="fr-FR" dirty="0" err="1" smtClean="0"/>
              <a:t>root</a:t>
            </a:r>
            <a:r>
              <a:rPr lang="fr-FR" dirty="0" smtClean="0"/>
              <a:t> </a:t>
            </a:r>
            <a:r>
              <a:rPr lang="fr-FR" dirty="0" err="1" smtClean="0"/>
              <a:t>node</a:t>
            </a:r>
            <a:endParaRPr lang="fr-FR" dirty="0"/>
          </a:p>
        </p:txBody>
      </p:sp>
      <p:sp>
        <p:nvSpPr>
          <p:cNvPr id="11" name="Cadre 10"/>
          <p:cNvSpPr/>
          <p:nvPr/>
        </p:nvSpPr>
        <p:spPr>
          <a:xfrm>
            <a:off x="2689449" y="4834681"/>
            <a:ext cx="753487" cy="62048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Cadre 11"/>
          <p:cNvSpPr/>
          <p:nvPr/>
        </p:nvSpPr>
        <p:spPr>
          <a:xfrm>
            <a:off x="2979432" y="3168864"/>
            <a:ext cx="753487" cy="62048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Bulle rectangulaire à coins arrondis 12"/>
          <p:cNvSpPr/>
          <p:nvPr/>
        </p:nvSpPr>
        <p:spPr>
          <a:xfrm>
            <a:off x="3923011" y="3196823"/>
            <a:ext cx="2177223" cy="491135"/>
          </a:xfrm>
          <a:prstGeom prst="wedgeRoundRectCallout">
            <a:avLst>
              <a:gd name="adj1" fmla="val -55481"/>
              <a:gd name="adj2" fmla="val -21585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Current</a:t>
            </a:r>
            <a:r>
              <a:rPr lang="fr-FR" dirty="0" smtClean="0"/>
              <a:t> Parent </a:t>
            </a:r>
            <a:r>
              <a:rPr lang="fr-FR" dirty="0" err="1" smtClean="0"/>
              <a:t>Node</a:t>
            </a:r>
            <a:endParaRPr lang="fr-FR" dirty="0"/>
          </a:p>
        </p:txBody>
      </p:sp>
      <p:sp>
        <p:nvSpPr>
          <p:cNvPr id="14" name="Bulle rectangulaire à coins arrondis 13"/>
          <p:cNvSpPr/>
          <p:nvPr/>
        </p:nvSpPr>
        <p:spPr>
          <a:xfrm>
            <a:off x="3609744" y="4882183"/>
            <a:ext cx="3174173" cy="1295865"/>
          </a:xfrm>
          <a:prstGeom prst="wedgeRoundRectCallout">
            <a:avLst>
              <a:gd name="adj1" fmla="val -55481"/>
              <a:gd name="adj2" fmla="val -21585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58721" indent="-255546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dirty="0">
                <a:solidFill>
                  <a:srgbClr val="4C4C4C"/>
                </a:solidFill>
                <a:cs typeface="MS Gothic"/>
              </a:rPr>
              <a:t>Invisible pages do not appear in the menu, they are useful for search results or print viewers.</a:t>
            </a:r>
          </a:p>
        </p:txBody>
      </p:sp>
    </p:spTree>
    <p:extLst>
      <p:ext uri="{BB962C8B-B14F-4D97-AF65-F5344CB8AC3E}">
        <p14:creationId xmlns:p14="http://schemas.microsoft.com/office/powerpoint/2010/main" val="953848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Add</a:t>
            </a:r>
            <a:r>
              <a:rPr lang="fr-FR" dirty="0" smtClean="0"/>
              <a:t> New Page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fr-FR" dirty="0" err="1" smtClean="0"/>
              <a:t>Fill</a:t>
            </a:r>
            <a:r>
              <a:rPr lang="fr-FR" dirty="0" smtClean="0"/>
              <a:t> the page </a:t>
            </a:r>
            <a:r>
              <a:rPr lang="fr-FR" dirty="0" err="1" smtClean="0"/>
              <a:t>with</a:t>
            </a:r>
            <a:r>
              <a:rPr lang="fr-FR" dirty="0" smtClean="0"/>
              <a:t> Containers and Applications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7663"/>
            <a:ext cx="9144000" cy="3888911"/>
          </a:xfrm>
          <a:prstGeom prst="rect">
            <a:avLst/>
          </a:prstGeom>
        </p:spPr>
      </p:pic>
      <p:sp>
        <p:nvSpPr>
          <p:cNvPr id="7" name="Cadre 6"/>
          <p:cNvSpPr/>
          <p:nvPr/>
        </p:nvSpPr>
        <p:spPr>
          <a:xfrm>
            <a:off x="8260516" y="1897153"/>
            <a:ext cx="753487" cy="62048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Bulle rectangulaire à coins arrondis 7"/>
          <p:cNvSpPr/>
          <p:nvPr/>
        </p:nvSpPr>
        <p:spPr>
          <a:xfrm>
            <a:off x="6836780" y="1249490"/>
            <a:ext cx="2177223" cy="491135"/>
          </a:xfrm>
          <a:prstGeom prst="wedgeRoundRectCallout">
            <a:avLst>
              <a:gd name="adj1" fmla="val 20836"/>
              <a:gd name="adj2" fmla="val 81849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Save or Cancel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7903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Edit Page </a:t>
            </a:r>
            <a:r>
              <a:rPr lang="fr-FR" dirty="0" err="1" smtClean="0"/>
              <a:t>Layout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451" y="922604"/>
            <a:ext cx="2971800" cy="202823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17923"/>
            <a:ext cx="9144000" cy="2670246"/>
          </a:xfrm>
          <a:prstGeom prst="rect">
            <a:avLst/>
          </a:prstGeom>
        </p:spPr>
      </p:pic>
      <p:cxnSp>
        <p:nvCxnSpPr>
          <p:cNvPr id="7" name="Connecteur droit avec flèche 6"/>
          <p:cNvCxnSpPr/>
          <p:nvPr/>
        </p:nvCxnSpPr>
        <p:spPr>
          <a:xfrm>
            <a:off x="3796443" y="2083003"/>
            <a:ext cx="563890" cy="1610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dre 7"/>
          <p:cNvSpPr/>
          <p:nvPr/>
        </p:nvSpPr>
        <p:spPr>
          <a:xfrm>
            <a:off x="34114" y="4126299"/>
            <a:ext cx="1288803" cy="62048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Bulle rectangulaire à coins arrondis 8"/>
          <p:cNvSpPr/>
          <p:nvPr/>
        </p:nvSpPr>
        <p:spPr>
          <a:xfrm>
            <a:off x="371599" y="4863195"/>
            <a:ext cx="2177223" cy="491135"/>
          </a:xfrm>
          <a:prstGeom prst="wedgeRoundRectCallout">
            <a:avLst>
              <a:gd name="adj1" fmla="val -22427"/>
              <a:gd name="adj2" fmla="val -75457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Edit Applications</a:t>
            </a:r>
            <a:endParaRPr lang="fr-FR" dirty="0"/>
          </a:p>
        </p:txBody>
      </p:sp>
      <p:sp>
        <p:nvSpPr>
          <p:cNvPr id="11" name="Cadre 10"/>
          <p:cNvSpPr/>
          <p:nvPr/>
        </p:nvSpPr>
        <p:spPr>
          <a:xfrm>
            <a:off x="5277097" y="3968459"/>
            <a:ext cx="1803153" cy="62048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Bulle rectangulaire à coins arrondis 11"/>
          <p:cNvSpPr/>
          <p:nvPr/>
        </p:nvSpPr>
        <p:spPr>
          <a:xfrm>
            <a:off x="5508749" y="3008951"/>
            <a:ext cx="2177223" cy="817944"/>
          </a:xfrm>
          <a:prstGeom prst="wedgeRoundRectCallout">
            <a:avLst>
              <a:gd name="adj1" fmla="val -20483"/>
              <a:gd name="adj2" fmla="val 68165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Add</a:t>
            </a:r>
            <a:r>
              <a:rPr lang="fr-FR" dirty="0" smtClean="0"/>
              <a:t> new applications or containers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7608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Exercise</a:t>
            </a:r>
            <a:r>
              <a:rPr lang="fr-FR" dirty="0"/>
              <a:t> </a:t>
            </a:r>
            <a:r>
              <a:rPr lang="fr-FR" dirty="0" smtClean="0"/>
              <a:t>1/2 : </a:t>
            </a:r>
            <a:r>
              <a:rPr lang="fr-FR" dirty="0" err="1" smtClean="0"/>
              <a:t>Layout</a:t>
            </a:r>
            <a:r>
              <a:rPr lang="fr-FR" dirty="0" smtClean="0"/>
              <a:t> (20 minutes)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GB" sz="2800" dirty="0" smtClean="0">
                <a:solidFill>
                  <a:schemeClr val="tx1"/>
                </a:solidFill>
              </a:rPr>
              <a:t>Page Layout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Login </a:t>
            </a:r>
            <a:r>
              <a:rPr lang="en-US" dirty="0">
                <a:solidFill>
                  <a:srgbClr val="000000"/>
                </a:solidFill>
              </a:rPr>
              <a:t>as John. </a:t>
            </a:r>
            <a:r>
              <a:rPr lang="en-US" dirty="0">
                <a:solidFill>
                  <a:schemeClr val="tx1"/>
                </a:solidFill>
              </a:rPr>
              <a:t>Go to the home page of the bike </a:t>
            </a:r>
            <a:r>
              <a:rPr lang="en-US" dirty="0" smtClean="0">
                <a:solidFill>
                  <a:schemeClr val="tx1"/>
                </a:solidFill>
              </a:rPr>
              <a:t>site.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Click </a:t>
            </a:r>
            <a:r>
              <a:rPr lang="en-US" dirty="0">
                <a:solidFill>
                  <a:srgbClr val="000000"/>
                </a:solidFill>
              </a:rPr>
              <a:t>on “Add </a:t>
            </a:r>
            <a:r>
              <a:rPr lang="en-US" dirty="0" smtClean="0">
                <a:solidFill>
                  <a:srgbClr val="000000"/>
                </a:solidFill>
              </a:rPr>
              <a:t>Page</a:t>
            </a:r>
            <a:r>
              <a:rPr lang="en-US" dirty="0">
                <a:solidFill>
                  <a:srgbClr val="000000"/>
                </a:solidFill>
              </a:rPr>
              <a:t>” and browse to the root of the navigation (gray arrow)</a:t>
            </a:r>
            <a:r>
              <a:rPr lang="en-US" dirty="0" smtClean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Call </a:t>
            </a:r>
            <a:r>
              <a:rPr lang="en-US" dirty="0">
                <a:solidFill>
                  <a:srgbClr val="000000"/>
                </a:solidFill>
              </a:rPr>
              <a:t>the new bike “Bike Shop”</a:t>
            </a:r>
            <a:r>
              <a:rPr lang="en-US" dirty="0" smtClean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Add </a:t>
            </a:r>
            <a:r>
              <a:rPr lang="en-US" dirty="0">
                <a:solidFill>
                  <a:srgbClr val="000000"/>
                </a:solidFill>
              </a:rPr>
              <a:t>at least one application to the page (otherwise it won’t show up). </a:t>
            </a:r>
            <a:r>
              <a:rPr lang="en-US" dirty="0" smtClean="0">
                <a:solidFill>
                  <a:srgbClr val="000000"/>
                </a:solidFill>
              </a:rPr>
              <a:t>Save.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Go </a:t>
            </a:r>
            <a:r>
              <a:rPr lang="en-US" dirty="0">
                <a:solidFill>
                  <a:schemeClr val="tx1"/>
                </a:solidFill>
              </a:rPr>
              <a:t>to the new page of the bike site. Click on Edit </a:t>
            </a:r>
            <a:r>
              <a:rPr lang="en-US" dirty="0">
                <a:solidFill>
                  <a:schemeClr val="tx1"/>
                </a:solidFill>
                <a:sym typeface="Wingdings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Page </a:t>
            </a:r>
            <a:r>
              <a:rPr lang="en-US" dirty="0">
                <a:solidFill>
                  <a:schemeClr val="tx1"/>
                </a:solidFill>
                <a:sym typeface="Wingdings"/>
              </a:rPr>
              <a:t> </a:t>
            </a:r>
            <a:r>
              <a:rPr lang="en-US" dirty="0" smtClean="0">
                <a:solidFill>
                  <a:schemeClr val="tx1"/>
                </a:solidFill>
                <a:sym typeface="Wingdings"/>
              </a:rPr>
              <a:t>Edit Layout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Drag </a:t>
            </a:r>
            <a:r>
              <a:rPr lang="en-US" dirty="0">
                <a:solidFill>
                  <a:schemeClr val="tx1"/>
                </a:solidFill>
              </a:rPr>
              <a:t>a three tabbed container in the </a:t>
            </a:r>
            <a:r>
              <a:rPr lang="en-US" dirty="0" smtClean="0">
                <a:solidFill>
                  <a:schemeClr val="tx1"/>
                </a:solidFill>
              </a:rPr>
              <a:t>layout.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Drag </a:t>
            </a:r>
            <a:r>
              <a:rPr lang="en-US" dirty="0">
                <a:solidFill>
                  <a:schemeClr val="tx1"/>
                </a:solidFill>
              </a:rPr>
              <a:t>some applications in the container </a:t>
            </a:r>
            <a:r>
              <a:rPr lang="en-US" dirty="0" smtClean="0">
                <a:solidFill>
                  <a:schemeClr val="tx1"/>
                </a:solidFill>
              </a:rPr>
              <a:t>tabs.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Save.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Switch </a:t>
            </a:r>
            <a:r>
              <a:rPr lang="en-US" dirty="0">
                <a:solidFill>
                  <a:schemeClr val="tx1"/>
                </a:solidFill>
              </a:rPr>
              <a:t>between your pages “Bike Shop” and the home page.</a:t>
            </a:r>
          </a:p>
          <a:p>
            <a:pPr marL="258721" indent="-255546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US" dirty="0">
              <a:solidFill>
                <a:srgbClr val="000000"/>
              </a:solidFill>
            </a:endParaRPr>
          </a:p>
          <a:p>
            <a:pPr marL="258721" indent="-255546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dirty="0">
              <a:solidFill>
                <a:srgbClr val="4C4C4C"/>
              </a:solidFill>
            </a:endParaRPr>
          </a:p>
          <a:p>
            <a:pPr marL="639657" lvl="1" indent="-209515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dirty="0">
              <a:solidFill>
                <a:srgbClr val="4C4C4C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748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Exercise</a:t>
            </a:r>
            <a:r>
              <a:rPr lang="fr-FR" dirty="0" smtClean="0"/>
              <a:t> 2/2 : </a:t>
            </a:r>
            <a:r>
              <a:rPr lang="fr-FR" dirty="0" err="1" smtClean="0"/>
              <a:t>Layout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 sz="2800" dirty="0" smtClean="0">
                <a:solidFill>
                  <a:schemeClr val="tx1"/>
                </a:solidFill>
              </a:rPr>
              <a:t>Portal Layout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Click </a:t>
            </a:r>
            <a:r>
              <a:rPr lang="en-US" dirty="0">
                <a:solidFill>
                  <a:schemeClr val="tx1"/>
                </a:solidFill>
              </a:rPr>
              <a:t>on the bike homepage, then on “Edit Layout”, modify the layout of the portal. 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Save.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Switch </a:t>
            </a:r>
            <a:r>
              <a:rPr lang="en-US" dirty="0">
                <a:solidFill>
                  <a:schemeClr val="tx1"/>
                </a:solidFill>
              </a:rPr>
              <a:t>between the homepage and “Bike Shop” page in order to see the differences.</a:t>
            </a:r>
          </a:p>
          <a:p>
            <a:pPr marL="258721" indent="-255546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US" dirty="0">
              <a:solidFill>
                <a:schemeClr val="tx1"/>
              </a:solidFill>
            </a:endParaRPr>
          </a:p>
          <a:p>
            <a:pPr marL="258721" indent="-255546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dirty="0">
              <a:solidFill>
                <a:srgbClr val="4C4C4C"/>
              </a:solidFill>
            </a:endParaRPr>
          </a:p>
          <a:p>
            <a:pPr marL="639657" lvl="1" indent="-209515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dirty="0">
              <a:solidFill>
                <a:srgbClr val="4C4C4C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928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E5D9C"/>
                </a:solidFill>
              </a:rPr>
              <a:t>Sites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345512" indent="-342900"/>
            <a:r>
              <a:rPr lang="en-GB" dirty="0" smtClean="0">
                <a:solidFill>
                  <a:srgbClr val="4C4C4C"/>
                </a:solidFill>
                <a:cs typeface="MS Gothic"/>
              </a:rPr>
              <a:t>You </a:t>
            </a:r>
            <a:r>
              <a:rPr lang="en-GB" dirty="0">
                <a:solidFill>
                  <a:srgbClr val="4C4C4C"/>
                </a:solidFill>
                <a:cs typeface="MS Gothic"/>
              </a:rPr>
              <a:t>can manage several sites in </a:t>
            </a:r>
            <a:r>
              <a:rPr lang="en-GB" dirty="0" err="1" smtClean="0">
                <a:solidFill>
                  <a:srgbClr val="4C4C4C"/>
                </a:solidFill>
                <a:cs typeface="MS Gothic"/>
              </a:rPr>
              <a:t>eXo</a:t>
            </a:r>
            <a:r>
              <a:rPr lang="en-GB" dirty="0" smtClean="0">
                <a:solidFill>
                  <a:srgbClr val="4C4C4C"/>
                </a:solidFill>
                <a:cs typeface="MS Gothic"/>
              </a:rPr>
              <a:t>.</a:t>
            </a:r>
          </a:p>
          <a:p>
            <a:pPr marL="345512" indent="-342900"/>
            <a:r>
              <a:rPr lang="en-GB" dirty="0" smtClean="0">
                <a:solidFill>
                  <a:srgbClr val="4C4C4C"/>
                </a:solidFill>
                <a:cs typeface="MS Gothic"/>
              </a:rPr>
              <a:t>By </a:t>
            </a:r>
            <a:r>
              <a:rPr lang="en-GB" dirty="0">
                <a:solidFill>
                  <a:srgbClr val="4C4C4C"/>
                </a:solidFill>
                <a:cs typeface="MS Gothic"/>
              </a:rPr>
              <a:t>default, there </a:t>
            </a:r>
            <a:r>
              <a:rPr lang="en-GB" dirty="0" smtClean="0">
                <a:solidFill>
                  <a:srgbClr val="4C4C4C"/>
                </a:solidFill>
                <a:cs typeface="MS Gothic"/>
              </a:rPr>
              <a:t>is only </a:t>
            </a:r>
            <a:r>
              <a:rPr lang="en-GB" dirty="0">
                <a:solidFill>
                  <a:srgbClr val="4C4C4C"/>
                </a:solidFill>
                <a:cs typeface="MS Gothic"/>
              </a:rPr>
              <a:t>“intranet</a:t>
            </a:r>
            <a:r>
              <a:rPr lang="en-GB" dirty="0" smtClean="0">
                <a:solidFill>
                  <a:srgbClr val="4C4C4C"/>
                </a:solidFill>
                <a:cs typeface="MS Gothic"/>
              </a:rPr>
              <a:t>”</a:t>
            </a:r>
          </a:p>
          <a:p>
            <a:pPr marL="345512" indent="-342900"/>
            <a:r>
              <a:rPr lang="en-GB" dirty="0" smtClean="0">
                <a:solidFill>
                  <a:srgbClr val="4C4C4C"/>
                </a:solidFill>
                <a:cs typeface="MS Gothic"/>
              </a:rPr>
              <a:t>Each </a:t>
            </a:r>
            <a:r>
              <a:rPr lang="en-GB" dirty="0">
                <a:solidFill>
                  <a:srgbClr val="4C4C4C"/>
                </a:solidFill>
                <a:cs typeface="MS Gothic"/>
              </a:rPr>
              <a:t>site consists of a navigation nodes (=menu entries), pages and a common site </a:t>
            </a:r>
            <a:r>
              <a:rPr lang="en-GB" dirty="0" smtClean="0">
                <a:solidFill>
                  <a:srgbClr val="4C4C4C"/>
                </a:solidFill>
                <a:cs typeface="MS Gothic"/>
              </a:rPr>
              <a:t>layout.</a:t>
            </a:r>
          </a:p>
          <a:p>
            <a:pPr marL="345512" indent="-342900"/>
            <a:r>
              <a:rPr lang="en-GB" dirty="0" smtClean="0">
                <a:solidFill>
                  <a:srgbClr val="4C4C4C"/>
                </a:solidFill>
                <a:cs typeface="MS Gothic"/>
              </a:rPr>
              <a:t>The </a:t>
            </a:r>
            <a:r>
              <a:rPr lang="en-GB" dirty="0">
                <a:solidFill>
                  <a:srgbClr val="4C4C4C"/>
                </a:solidFill>
                <a:cs typeface="MS Gothic"/>
              </a:rPr>
              <a:t>site </a:t>
            </a:r>
            <a:r>
              <a:rPr lang="en-GB" dirty="0" smtClean="0">
                <a:solidFill>
                  <a:srgbClr val="4C4C4C"/>
                </a:solidFill>
                <a:cs typeface="MS Gothic"/>
              </a:rPr>
              <a:t>intranet </a:t>
            </a:r>
            <a:r>
              <a:rPr lang="en-GB" dirty="0">
                <a:solidFill>
                  <a:srgbClr val="4C4C4C"/>
                </a:solidFill>
                <a:cs typeface="MS Gothic"/>
              </a:rPr>
              <a:t>has the navigation entries </a:t>
            </a:r>
            <a:r>
              <a:rPr lang="en-GB" dirty="0" smtClean="0">
                <a:solidFill>
                  <a:srgbClr val="4C4C4C"/>
                </a:solidFill>
                <a:cs typeface="MS Gothic"/>
              </a:rPr>
              <a:t>“Home”</a:t>
            </a:r>
            <a:r>
              <a:rPr lang="en-GB" dirty="0">
                <a:solidFill>
                  <a:srgbClr val="4C4C4C"/>
                </a:solidFill>
                <a:cs typeface="MS Gothic"/>
              </a:rPr>
              <a:t>, </a:t>
            </a:r>
            <a:r>
              <a:rPr lang="en-GB" dirty="0" smtClean="0">
                <a:solidFill>
                  <a:srgbClr val="4C4C4C"/>
                </a:solidFill>
                <a:cs typeface="MS Gothic"/>
              </a:rPr>
              <a:t>“Connections”</a:t>
            </a:r>
            <a:r>
              <a:rPr lang="en-GB" dirty="0">
                <a:solidFill>
                  <a:srgbClr val="4C4C4C"/>
                </a:solidFill>
                <a:cs typeface="MS Gothic"/>
              </a:rPr>
              <a:t>, </a:t>
            </a:r>
            <a:r>
              <a:rPr lang="en-GB" dirty="0" smtClean="0">
                <a:solidFill>
                  <a:srgbClr val="4C4C4C"/>
                </a:solidFill>
                <a:cs typeface="MS Gothic"/>
              </a:rPr>
              <a:t>“Wiki”</a:t>
            </a:r>
            <a:r>
              <a:rPr lang="en-GB" dirty="0">
                <a:solidFill>
                  <a:srgbClr val="4C4C4C"/>
                </a:solidFill>
                <a:cs typeface="MS Gothic"/>
              </a:rPr>
              <a:t>, </a:t>
            </a:r>
            <a:r>
              <a:rPr lang="en-GB" dirty="0" err="1" smtClean="0">
                <a:solidFill>
                  <a:srgbClr val="4C4C4C"/>
                </a:solidFill>
                <a:cs typeface="MS Gothic"/>
              </a:rPr>
              <a:t>etc</a:t>
            </a:r>
            <a:endParaRPr lang="en-GB" dirty="0">
              <a:solidFill>
                <a:srgbClr val="4C4C4C"/>
              </a:solidFill>
              <a:cs typeface="MS Gothic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737" y="3141180"/>
            <a:ext cx="2315254" cy="273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13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Portlets</a:t>
            </a:r>
            <a:r>
              <a:rPr lang="fr-FR" dirty="0"/>
              <a:t/>
            </a:r>
            <a:br>
              <a:rPr lang="fr-FR" dirty="0"/>
            </a:br>
            <a:r>
              <a:rPr lang="fr-FR" dirty="0" err="1" smtClean="0"/>
              <a:t>Preferences</a:t>
            </a:r>
            <a:r>
              <a:rPr lang="fr-FR" dirty="0" smtClean="0"/>
              <a:t> and Settings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695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Portlets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endParaRPr lang="en-US" sz="1600" dirty="0" smtClean="0">
              <a:solidFill>
                <a:srgbClr val="4C4C4C"/>
              </a:solidFill>
              <a:cs typeface="MS Gothic"/>
            </a:endParaRPr>
          </a:p>
          <a:p>
            <a:endParaRPr lang="en-US" sz="1600" dirty="0">
              <a:solidFill>
                <a:srgbClr val="4C4C4C"/>
              </a:solidFill>
              <a:cs typeface="MS Gothic"/>
            </a:endParaRPr>
          </a:p>
          <a:p>
            <a:r>
              <a:rPr lang="en-US" sz="1600" dirty="0" err="1" smtClean="0">
                <a:solidFill>
                  <a:srgbClr val="4C4C4C"/>
                </a:solidFill>
                <a:cs typeface="MS Gothic"/>
              </a:rPr>
              <a:t>Portlet</a:t>
            </a:r>
            <a:r>
              <a:rPr lang="en-US" sz="1600" dirty="0" smtClean="0">
                <a:solidFill>
                  <a:srgbClr val="4C4C4C"/>
                </a:solidFill>
                <a:cs typeface="MS Gothic"/>
              </a:rPr>
              <a:t> </a:t>
            </a:r>
            <a:r>
              <a:rPr lang="en-US" sz="1600" dirty="0">
                <a:solidFill>
                  <a:srgbClr val="4C4C4C"/>
                </a:solidFill>
                <a:cs typeface="MS Gothic"/>
              </a:rPr>
              <a:t>: A rectangular bloc which allows to access </a:t>
            </a:r>
            <a:br>
              <a:rPr lang="en-US" sz="1600" dirty="0">
                <a:solidFill>
                  <a:srgbClr val="4C4C4C"/>
                </a:solidFill>
                <a:cs typeface="MS Gothic"/>
              </a:rPr>
            </a:br>
            <a:r>
              <a:rPr lang="en-US" sz="1600" dirty="0">
                <a:solidFill>
                  <a:srgbClr val="4C4C4C"/>
                </a:solidFill>
                <a:cs typeface="MS Gothic"/>
              </a:rPr>
              <a:t>to a content or a </a:t>
            </a:r>
            <a:r>
              <a:rPr lang="en-US" sz="1600" dirty="0" smtClean="0">
                <a:solidFill>
                  <a:srgbClr val="4C4C4C"/>
                </a:solidFill>
                <a:cs typeface="MS Gothic"/>
              </a:rPr>
              <a:t>service.</a:t>
            </a:r>
          </a:p>
          <a:p>
            <a:r>
              <a:rPr lang="en-US" sz="1600" dirty="0" smtClean="0">
                <a:solidFill>
                  <a:srgbClr val="4C4C4C"/>
                </a:solidFill>
                <a:cs typeface="MS Gothic"/>
              </a:rPr>
              <a:t>Each </a:t>
            </a:r>
            <a:r>
              <a:rPr lang="en-US" sz="1600" dirty="0" err="1">
                <a:solidFill>
                  <a:srgbClr val="4C4C4C"/>
                </a:solidFill>
                <a:cs typeface="MS Gothic"/>
              </a:rPr>
              <a:t>portlet</a:t>
            </a:r>
            <a:r>
              <a:rPr lang="en-US" sz="1600" dirty="0">
                <a:solidFill>
                  <a:srgbClr val="4C4C4C"/>
                </a:solidFill>
                <a:cs typeface="MS Gothic"/>
              </a:rPr>
              <a:t> has some preferences, settings and </a:t>
            </a:r>
            <a:r>
              <a:rPr lang="en-US" sz="1600" dirty="0" smtClean="0">
                <a:solidFill>
                  <a:srgbClr val="4C4C4C"/>
                </a:solidFill>
                <a:cs typeface="MS Gothic"/>
              </a:rPr>
              <a:t>decorations.</a:t>
            </a:r>
          </a:p>
          <a:p>
            <a:r>
              <a:rPr lang="en-US" sz="1600" dirty="0" smtClean="0">
                <a:solidFill>
                  <a:srgbClr val="4C4C4C"/>
                </a:solidFill>
                <a:cs typeface="MS Gothic"/>
              </a:rPr>
              <a:t>The </a:t>
            </a:r>
            <a:r>
              <a:rPr lang="en-US" sz="1600" dirty="0" err="1">
                <a:solidFill>
                  <a:srgbClr val="4C4C4C"/>
                </a:solidFill>
                <a:cs typeface="MS Gothic"/>
              </a:rPr>
              <a:t>portlet</a:t>
            </a:r>
            <a:r>
              <a:rPr lang="en-US" sz="1600" dirty="0">
                <a:solidFill>
                  <a:srgbClr val="4C4C4C"/>
                </a:solidFill>
                <a:cs typeface="MS Gothic"/>
              </a:rPr>
              <a:t> can be positioned in any place of a </a:t>
            </a:r>
            <a:r>
              <a:rPr lang="en-US" sz="1600" dirty="0" smtClean="0">
                <a:solidFill>
                  <a:srgbClr val="4C4C4C"/>
                </a:solidFill>
                <a:cs typeface="MS Gothic"/>
              </a:rPr>
              <a:t>page.</a:t>
            </a:r>
          </a:p>
          <a:p>
            <a:r>
              <a:rPr lang="en-US" sz="1600" dirty="0" smtClean="0">
                <a:solidFill>
                  <a:srgbClr val="4C4C4C"/>
                </a:solidFill>
                <a:cs typeface="MS Gothic"/>
              </a:rPr>
              <a:t>You </a:t>
            </a:r>
            <a:r>
              <a:rPr lang="en-US" sz="1600" dirty="0">
                <a:solidFill>
                  <a:srgbClr val="4C4C4C"/>
                </a:solidFill>
                <a:cs typeface="MS Gothic"/>
              </a:rPr>
              <a:t>can reuse the same </a:t>
            </a:r>
            <a:r>
              <a:rPr lang="en-US" sz="1600" dirty="0" err="1">
                <a:solidFill>
                  <a:srgbClr val="4C4C4C"/>
                </a:solidFill>
                <a:cs typeface="MS Gothic"/>
              </a:rPr>
              <a:t>portlet</a:t>
            </a:r>
            <a:r>
              <a:rPr lang="en-US" sz="1600" dirty="0">
                <a:solidFill>
                  <a:srgbClr val="4C4C4C"/>
                </a:solidFill>
                <a:cs typeface="MS Gothic"/>
              </a:rPr>
              <a:t> several times: Then we say there are several </a:t>
            </a:r>
            <a:r>
              <a:rPr lang="en-US" sz="1600" u="sng" dirty="0">
                <a:solidFill>
                  <a:srgbClr val="4C4C4C"/>
                </a:solidFill>
                <a:cs typeface="MS Gothic"/>
              </a:rPr>
              <a:t>instances</a:t>
            </a:r>
            <a:r>
              <a:rPr lang="en-US" sz="1600" dirty="0">
                <a:solidFill>
                  <a:srgbClr val="4C4C4C"/>
                </a:solidFill>
                <a:cs typeface="MS Gothic"/>
              </a:rPr>
              <a:t> of the same </a:t>
            </a:r>
            <a:r>
              <a:rPr lang="en-US" sz="1600" dirty="0" err="1" smtClean="0">
                <a:solidFill>
                  <a:srgbClr val="4C4C4C"/>
                </a:solidFill>
                <a:cs typeface="MS Gothic"/>
              </a:rPr>
              <a:t>portlet</a:t>
            </a:r>
            <a:r>
              <a:rPr lang="en-US" sz="1600" dirty="0" smtClean="0">
                <a:solidFill>
                  <a:srgbClr val="4C4C4C"/>
                </a:solidFill>
                <a:cs typeface="MS Gothic"/>
              </a:rPr>
              <a:t>.</a:t>
            </a:r>
          </a:p>
          <a:p>
            <a:r>
              <a:rPr lang="en-US" sz="1600" dirty="0" smtClean="0">
                <a:solidFill>
                  <a:srgbClr val="4C4C4C"/>
                </a:solidFill>
                <a:cs typeface="MS Gothic"/>
              </a:rPr>
              <a:t>Each </a:t>
            </a:r>
            <a:r>
              <a:rPr lang="en-US" sz="1600" dirty="0">
                <a:solidFill>
                  <a:srgbClr val="4C4C4C"/>
                </a:solidFill>
                <a:cs typeface="MS Gothic"/>
              </a:rPr>
              <a:t>instance of the same </a:t>
            </a:r>
            <a:r>
              <a:rPr lang="en-US" sz="1600" dirty="0" err="1">
                <a:solidFill>
                  <a:srgbClr val="4C4C4C"/>
                </a:solidFill>
                <a:cs typeface="MS Gothic"/>
              </a:rPr>
              <a:t>portlet</a:t>
            </a:r>
            <a:r>
              <a:rPr lang="en-US" sz="1600" dirty="0">
                <a:solidFill>
                  <a:srgbClr val="4C4C4C"/>
                </a:solidFill>
                <a:cs typeface="MS Gothic"/>
              </a:rPr>
              <a:t> can be configured </a:t>
            </a:r>
            <a:r>
              <a:rPr lang="en-US" sz="1600" dirty="0" smtClean="0">
                <a:solidFill>
                  <a:srgbClr val="4C4C4C"/>
                </a:solidFill>
                <a:cs typeface="MS Gothic"/>
              </a:rPr>
              <a:t>differently.</a:t>
            </a:r>
          </a:p>
          <a:p>
            <a:r>
              <a:rPr lang="en-US" sz="1600" dirty="0" smtClean="0">
                <a:solidFill>
                  <a:srgbClr val="4C4C4C"/>
                </a:solidFill>
                <a:cs typeface="MS Gothic"/>
              </a:rPr>
              <a:t>Window </a:t>
            </a:r>
            <a:r>
              <a:rPr lang="en-US" sz="1600" dirty="0">
                <a:solidFill>
                  <a:srgbClr val="4C4C4C"/>
                </a:solidFill>
                <a:cs typeface="MS Gothic"/>
              </a:rPr>
              <a:t>decoration (optional</a:t>
            </a:r>
            <a:r>
              <a:rPr lang="en-US" sz="1600" dirty="0" smtClean="0">
                <a:solidFill>
                  <a:srgbClr val="4C4C4C"/>
                </a:solidFill>
                <a:cs typeface="MS Gothic"/>
              </a:rPr>
              <a:t>)</a:t>
            </a:r>
          </a:p>
          <a:p>
            <a:r>
              <a:rPr lang="en-US" sz="1600" dirty="0" smtClean="0">
                <a:solidFill>
                  <a:srgbClr val="4C4C4C"/>
                </a:solidFill>
                <a:cs typeface="MS Gothic"/>
              </a:rPr>
              <a:t>Window </a:t>
            </a:r>
            <a:r>
              <a:rPr lang="en-US" sz="1600" dirty="0">
                <a:solidFill>
                  <a:srgbClr val="4C4C4C"/>
                </a:solidFill>
                <a:cs typeface="MS Gothic"/>
              </a:rPr>
              <a:t>states:  maximized, </a:t>
            </a:r>
            <a:r>
              <a:rPr lang="en-US" sz="1600" dirty="0" smtClean="0">
                <a:solidFill>
                  <a:srgbClr val="4C4C4C"/>
                </a:solidFill>
                <a:cs typeface="MS Gothic"/>
              </a:rPr>
              <a:t>minimized</a:t>
            </a:r>
          </a:p>
          <a:p>
            <a:r>
              <a:rPr lang="en-US" sz="1600" dirty="0" err="1" smtClean="0">
                <a:solidFill>
                  <a:srgbClr val="4C4C4C"/>
                </a:solidFill>
                <a:cs typeface="MS Gothic"/>
              </a:rPr>
              <a:t>Portlet</a:t>
            </a:r>
            <a:r>
              <a:rPr lang="en-US" sz="1600" dirty="0" smtClean="0">
                <a:solidFill>
                  <a:srgbClr val="4C4C4C"/>
                </a:solidFill>
                <a:cs typeface="MS Gothic"/>
              </a:rPr>
              <a:t> </a:t>
            </a:r>
            <a:r>
              <a:rPr lang="en-US" sz="1600" dirty="0">
                <a:solidFill>
                  <a:srgbClr val="4C4C4C"/>
                </a:solidFill>
                <a:cs typeface="MS Gothic"/>
              </a:rPr>
              <a:t>Modes: view, edit, </a:t>
            </a:r>
            <a:r>
              <a:rPr lang="en-US" sz="1600" dirty="0" smtClean="0">
                <a:solidFill>
                  <a:srgbClr val="4C4C4C"/>
                </a:solidFill>
                <a:cs typeface="MS Gothic"/>
              </a:rPr>
              <a:t>help</a:t>
            </a:r>
          </a:p>
          <a:p>
            <a:r>
              <a:rPr lang="en-US" sz="1600" dirty="0" smtClean="0">
                <a:solidFill>
                  <a:srgbClr val="4C4C4C"/>
                </a:solidFill>
                <a:cs typeface="MS Gothic"/>
              </a:rPr>
              <a:t>The </a:t>
            </a:r>
            <a:r>
              <a:rPr lang="en-US" sz="1600" dirty="0">
                <a:solidFill>
                  <a:srgbClr val="4C4C4C"/>
                </a:solidFill>
                <a:cs typeface="MS Gothic"/>
              </a:rPr>
              <a:t>combination of a </a:t>
            </a:r>
            <a:r>
              <a:rPr lang="en-US" sz="1600" dirty="0" err="1">
                <a:solidFill>
                  <a:srgbClr val="4C4C4C"/>
                </a:solidFill>
                <a:cs typeface="MS Gothic"/>
              </a:rPr>
              <a:t>portlet</a:t>
            </a:r>
            <a:r>
              <a:rPr lang="en-US" sz="1600" dirty="0">
                <a:solidFill>
                  <a:srgbClr val="4C4C4C"/>
                </a:solidFill>
                <a:cs typeface="MS Gothic"/>
              </a:rPr>
              <a:t> instance + preferences + decorations is also called an “</a:t>
            </a:r>
            <a:r>
              <a:rPr lang="en-US" sz="1600" u="sng" dirty="0">
                <a:solidFill>
                  <a:srgbClr val="4C4C4C"/>
                </a:solidFill>
                <a:cs typeface="MS Gothic"/>
              </a:rPr>
              <a:t>application</a:t>
            </a:r>
            <a:r>
              <a:rPr lang="en-US" sz="1600" dirty="0">
                <a:solidFill>
                  <a:srgbClr val="4C4C4C"/>
                </a:solidFill>
                <a:cs typeface="MS Gothic"/>
              </a:rPr>
              <a:t>”.</a:t>
            </a:r>
          </a:p>
          <a:p>
            <a:endParaRPr lang="fr-FR" sz="1600" dirty="0" smtClean="0"/>
          </a:p>
          <a:p>
            <a:endParaRPr lang="fr-FR" sz="16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167" y="1001713"/>
            <a:ext cx="2528234" cy="126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31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Portlet</a:t>
            </a:r>
            <a:r>
              <a:rPr lang="fr-FR" dirty="0" smtClean="0"/>
              <a:t> </a:t>
            </a:r>
            <a:r>
              <a:rPr lang="fr-FR" dirty="0" err="1" smtClean="0"/>
              <a:t>Preferences</a:t>
            </a:r>
            <a:r>
              <a:rPr lang="fr-FR" dirty="0" smtClean="0"/>
              <a:t> and Settings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fr-FR" dirty="0" smtClean="0"/>
              <a:t>In the page </a:t>
            </a:r>
            <a:r>
              <a:rPr lang="fr-FR" dirty="0" err="1" smtClean="0"/>
              <a:t>layout</a:t>
            </a:r>
            <a:r>
              <a:rPr lang="fr-FR" dirty="0" smtClean="0"/>
              <a:t>, go </a:t>
            </a:r>
            <a:r>
              <a:rPr lang="fr-FR" dirty="0" err="1" smtClean="0"/>
              <a:t>hover</a:t>
            </a:r>
            <a:r>
              <a:rPr lang="fr-FR" dirty="0" smtClean="0"/>
              <a:t> a </a:t>
            </a:r>
            <a:r>
              <a:rPr lang="fr-FR" dirty="0" err="1" smtClean="0"/>
              <a:t>portlet</a:t>
            </a:r>
            <a:r>
              <a:rPr lang="fr-FR" dirty="0" smtClean="0"/>
              <a:t> and click on the </a:t>
            </a:r>
            <a:r>
              <a:rPr lang="fr-FR" dirty="0" err="1" smtClean="0"/>
              <a:t>pencil</a:t>
            </a:r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en-GB" dirty="0">
                <a:solidFill>
                  <a:srgbClr val="4C4C4C"/>
                </a:solidFill>
                <a:cs typeface="MS Gothic"/>
              </a:rPr>
              <a:t>The first tab (Edit Mode) depends on the </a:t>
            </a:r>
            <a:r>
              <a:rPr lang="en-GB" dirty="0" err="1">
                <a:solidFill>
                  <a:srgbClr val="4C4C4C"/>
                </a:solidFill>
                <a:cs typeface="MS Gothic"/>
              </a:rPr>
              <a:t>portlet</a:t>
            </a:r>
            <a:r>
              <a:rPr lang="en-GB" dirty="0">
                <a:solidFill>
                  <a:srgbClr val="4C4C4C"/>
                </a:solidFill>
                <a:cs typeface="MS Gothic"/>
              </a:rPr>
              <a:t>, therefore it’s different for each </a:t>
            </a:r>
            <a:r>
              <a:rPr lang="en-GB" dirty="0" err="1">
                <a:solidFill>
                  <a:srgbClr val="4C4C4C"/>
                </a:solidFill>
                <a:cs typeface="MS Gothic"/>
              </a:rPr>
              <a:t>portlet</a:t>
            </a:r>
            <a:r>
              <a:rPr lang="en-GB" dirty="0">
                <a:solidFill>
                  <a:srgbClr val="4C4C4C"/>
                </a:solidFill>
                <a:cs typeface="MS Gothic"/>
              </a:rPr>
              <a:t>. This tab is optional.  </a:t>
            </a:r>
          </a:p>
          <a:p>
            <a:endParaRPr lang="fr-FR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627" y="1416355"/>
            <a:ext cx="2578006" cy="146231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171" y="3484550"/>
            <a:ext cx="6912829" cy="276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979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Portlet</a:t>
            </a:r>
            <a:r>
              <a:rPr lang="fr-FR" dirty="0" smtClean="0"/>
              <a:t> </a:t>
            </a:r>
            <a:r>
              <a:rPr lang="fr-FR" dirty="0" err="1" smtClean="0"/>
              <a:t>Preferences</a:t>
            </a:r>
            <a:r>
              <a:rPr lang="fr-FR" dirty="0" smtClean="0"/>
              <a:t> and Settings</a:t>
            </a:r>
            <a:endParaRPr lang="fr-FR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quarter" idx="11"/>
          </p:nvPr>
        </p:nvPicPr>
        <p:blipFill>
          <a:blip r:embed="rId2"/>
          <a:srcRect t="-7061" b="-7061"/>
          <a:stretch>
            <a:fillRect/>
          </a:stretch>
        </p:blipFill>
        <p:spPr/>
      </p:pic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9" name="Cadre 8"/>
          <p:cNvSpPr/>
          <p:nvPr/>
        </p:nvSpPr>
        <p:spPr>
          <a:xfrm>
            <a:off x="1116335" y="1222840"/>
            <a:ext cx="1803153" cy="62048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Bulle rectangulaire à coins arrondis 9"/>
          <p:cNvSpPr/>
          <p:nvPr/>
        </p:nvSpPr>
        <p:spPr>
          <a:xfrm>
            <a:off x="2919488" y="3270576"/>
            <a:ext cx="2904840" cy="1442950"/>
          </a:xfrm>
          <a:prstGeom prst="wedgeRoundRectCallout">
            <a:avLst>
              <a:gd name="adj1" fmla="val -56037"/>
              <a:gd name="adj2" fmla="val -24996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58721" indent="-255546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dirty="0">
                <a:solidFill>
                  <a:srgbClr val="4C4C4C"/>
                </a:solidFill>
                <a:cs typeface="MS Gothic"/>
              </a:rPr>
              <a:t>Check if you need decorations. You can uncheck this by default at the site options.</a:t>
            </a:r>
          </a:p>
        </p:txBody>
      </p:sp>
      <p:sp>
        <p:nvSpPr>
          <p:cNvPr id="11" name="Cadre 10"/>
          <p:cNvSpPr/>
          <p:nvPr/>
        </p:nvSpPr>
        <p:spPr>
          <a:xfrm>
            <a:off x="893783" y="3298383"/>
            <a:ext cx="1803153" cy="62048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1206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Portlet</a:t>
            </a:r>
            <a:r>
              <a:rPr lang="fr-FR" dirty="0" smtClean="0"/>
              <a:t> </a:t>
            </a:r>
            <a:r>
              <a:rPr lang="fr-FR" dirty="0" err="1" smtClean="0"/>
              <a:t>Preferences</a:t>
            </a:r>
            <a:r>
              <a:rPr lang="fr-FR" dirty="0" smtClean="0"/>
              <a:t> and Settings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quarter" idx="11"/>
          </p:nvPr>
        </p:nvPicPr>
        <p:blipFill>
          <a:blip r:embed="rId2"/>
          <a:srcRect t="-6917" b="-6917"/>
          <a:stretch>
            <a:fillRect/>
          </a:stretch>
        </p:blipFill>
        <p:spPr/>
      </p:pic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7" name="Cadre 6"/>
          <p:cNvSpPr/>
          <p:nvPr/>
        </p:nvSpPr>
        <p:spPr>
          <a:xfrm>
            <a:off x="3396844" y="1222840"/>
            <a:ext cx="1983468" cy="62048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492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Portlet</a:t>
            </a:r>
            <a:r>
              <a:rPr lang="fr-FR" dirty="0"/>
              <a:t> </a:t>
            </a:r>
            <a:r>
              <a:rPr lang="fr-FR" dirty="0" err="1"/>
              <a:t>Preferences</a:t>
            </a:r>
            <a:r>
              <a:rPr lang="fr-FR" dirty="0"/>
              <a:t> and Settings</a:t>
            </a: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quarter" idx="11"/>
          </p:nvPr>
        </p:nvPicPr>
        <p:blipFill>
          <a:blip r:embed="rId2"/>
          <a:srcRect t="-15447" b="-15447"/>
          <a:stretch>
            <a:fillRect/>
          </a:stretch>
        </p:blipFill>
        <p:spPr/>
      </p:pic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" name="Cadre 6"/>
          <p:cNvSpPr/>
          <p:nvPr/>
        </p:nvSpPr>
        <p:spPr>
          <a:xfrm>
            <a:off x="4920844" y="1533080"/>
            <a:ext cx="1983468" cy="62048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1260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Navigation </a:t>
            </a:r>
            <a:r>
              <a:rPr lang="fr-FR" b="1" dirty="0" err="1" smtClean="0"/>
              <a:t>Nodes</a:t>
            </a:r>
            <a:r>
              <a:rPr lang="fr-FR" b="1" dirty="0" smtClean="0"/>
              <a:t> </a:t>
            </a:r>
            <a:r>
              <a:rPr lang="fr-FR" dirty="0"/>
              <a:t/>
            </a:r>
            <a:br>
              <a:rPr lang="fr-FR" dirty="0"/>
            </a:br>
            <a:r>
              <a:rPr lang="fr-FR" dirty="0" err="1" smtClean="0"/>
              <a:t>Pointing</a:t>
            </a:r>
            <a:r>
              <a:rPr lang="fr-FR" dirty="0" smtClean="0"/>
              <a:t> to pages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75855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Navigation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371475" y="1001713"/>
            <a:ext cx="8401050" cy="51149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274320" indent="-274320" algn="just" defTabSz="914400" rtl="0" eaLnBrk="1" latinLnBrk="0" hangingPunct="1">
              <a:spcBef>
                <a:spcPct val="20000"/>
              </a:spcBef>
              <a:buClr>
                <a:srgbClr val="476A9C"/>
              </a:buClr>
              <a:buFont typeface="Arial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94360" indent="-274320" algn="just" defTabSz="914400" rtl="0" eaLnBrk="1" latinLnBrk="0" hangingPunct="1">
              <a:spcBef>
                <a:spcPct val="20000"/>
              </a:spcBef>
              <a:buClr>
                <a:srgbClr val="476A9C"/>
              </a:buClr>
              <a:buFont typeface="Arial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68680" indent="-228600" algn="just" defTabSz="914400" rtl="0" eaLnBrk="1" latinLnBrk="0" hangingPunct="1">
              <a:spcBef>
                <a:spcPct val="20000"/>
              </a:spcBef>
              <a:buClr>
                <a:srgbClr val="476A9C"/>
              </a:buClr>
              <a:buFont typeface="Arial" pitchFamily="34" charset="0"/>
              <a:buChar char="-"/>
              <a:defRPr sz="1600" kern="1200">
                <a:solidFill>
                  <a:schemeClr val="bg2">
                    <a:lumMod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143000" indent="-228600" algn="just" defTabSz="914400" rtl="0" eaLnBrk="1" latinLnBrk="0" hangingPunct="1">
              <a:spcBef>
                <a:spcPct val="20000"/>
              </a:spcBef>
              <a:buClr>
                <a:srgbClr val="476A9C"/>
              </a:buClr>
              <a:buFont typeface="Courier New" pitchFamily="49" charset="0"/>
              <a:buChar char="o"/>
              <a:defRPr sz="1400" kern="1200">
                <a:solidFill>
                  <a:schemeClr val="bg2">
                    <a:lumMod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371600" indent="-228600" algn="just" defTabSz="914400" rtl="0" eaLnBrk="1" latinLnBrk="0" hangingPunct="1">
              <a:spcBef>
                <a:spcPct val="20000"/>
              </a:spcBef>
              <a:buClr>
                <a:srgbClr val="476A9C"/>
              </a:buClr>
              <a:buFont typeface="Wingdings" pitchFamily="2" charset="2"/>
              <a:buChar char="Ø"/>
              <a:defRPr sz="1200" kern="1200" baseline="0">
                <a:solidFill>
                  <a:schemeClr val="bg2">
                    <a:lumMod val="2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rgbClr val="4C4C4C"/>
                </a:solidFill>
              </a:rPr>
              <a:t>Manage access to portal pages</a:t>
            </a:r>
          </a:p>
          <a:p>
            <a:r>
              <a:rPr lang="en-GB" dirty="0" smtClean="0">
                <a:solidFill>
                  <a:srgbClr val="4C4C4C"/>
                </a:solidFill>
              </a:rPr>
              <a:t>Hierarchy structure of navigation nodes</a:t>
            </a:r>
          </a:p>
          <a:p>
            <a:r>
              <a:rPr lang="en-GB" dirty="0" smtClean="0">
                <a:solidFill>
                  <a:srgbClr val="4C4C4C"/>
                </a:solidFill>
              </a:rPr>
              <a:t>Each node references a page</a:t>
            </a:r>
          </a:p>
          <a:p>
            <a:r>
              <a:rPr lang="en-GB" dirty="0" smtClean="0">
                <a:solidFill>
                  <a:srgbClr val="4C4C4C"/>
                </a:solidFill>
              </a:rPr>
              <a:t>Aggregation  types: site, group, user</a:t>
            </a:r>
          </a:p>
          <a:p>
            <a:r>
              <a:rPr lang="en-GB" dirty="0" smtClean="0">
                <a:solidFill>
                  <a:srgbClr val="4C4C4C"/>
                </a:solidFill>
              </a:rPr>
              <a:t>Navigation </a:t>
            </a:r>
            <a:r>
              <a:rPr lang="en-GB" dirty="0" err="1" smtClean="0">
                <a:solidFill>
                  <a:srgbClr val="4C4C4C"/>
                </a:solidFill>
              </a:rPr>
              <a:t>portlet</a:t>
            </a:r>
            <a:r>
              <a:rPr lang="en-GB" dirty="0" smtClean="0">
                <a:solidFill>
                  <a:srgbClr val="4C4C4C"/>
                </a:solidFill>
              </a:rPr>
              <a:t>: Represents the navigation in a menu</a:t>
            </a:r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741" y="2878667"/>
            <a:ext cx="5441041" cy="340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438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Navigation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quarter" idx="11"/>
          </p:nvPr>
        </p:nvPicPr>
        <p:blipFill>
          <a:blip r:embed="rId2"/>
          <a:srcRect l="-1449" r="-144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" name="Bulle rectangulaire à coins arrondis 6"/>
          <p:cNvSpPr/>
          <p:nvPr/>
        </p:nvSpPr>
        <p:spPr>
          <a:xfrm>
            <a:off x="2604021" y="2996001"/>
            <a:ext cx="2004265" cy="874475"/>
          </a:xfrm>
          <a:prstGeom prst="wedgeRoundRectCallout">
            <a:avLst>
              <a:gd name="adj1" fmla="val -56037"/>
              <a:gd name="adj2" fmla="val -24996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58721" indent="-255546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dirty="0" smtClean="0">
                <a:solidFill>
                  <a:srgbClr val="4C4C4C"/>
                </a:solidFill>
                <a:cs typeface="MS Gothic"/>
              </a:rPr>
              <a:t>Visible nodes of the navigation</a:t>
            </a:r>
            <a:endParaRPr lang="en-GB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8" name="Cadre 7"/>
          <p:cNvSpPr/>
          <p:nvPr/>
        </p:nvSpPr>
        <p:spPr>
          <a:xfrm>
            <a:off x="676069" y="2790382"/>
            <a:ext cx="1803153" cy="1341955"/>
          </a:xfrm>
          <a:prstGeom prst="frame">
            <a:avLst>
              <a:gd name="adj1" fmla="val 438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Cadre 8"/>
          <p:cNvSpPr/>
          <p:nvPr/>
        </p:nvSpPr>
        <p:spPr>
          <a:xfrm>
            <a:off x="676069" y="4007163"/>
            <a:ext cx="1803153" cy="988169"/>
          </a:xfrm>
          <a:prstGeom prst="frame">
            <a:avLst>
              <a:gd name="adj1" fmla="val 760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Bulle rectangulaire à coins arrondis 9"/>
          <p:cNvSpPr/>
          <p:nvPr/>
        </p:nvSpPr>
        <p:spPr>
          <a:xfrm>
            <a:off x="2604021" y="4132337"/>
            <a:ext cx="2004265" cy="874475"/>
          </a:xfrm>
          <a:prstGeom prst="wedgeRoundRectCallout">
            <a:avLst>
              <a:gd name="adj1" fmla="val -56037"/>
              <a:gd name="adj2" fmla="val -24996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58721" indent="-255546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dirty="0" smtClean="0">
                <a:solidFill>
                  <a:srgbClr val="4C4C4C"/>
                </a:solidFill>
                <a:cs typeface="MS Gothic"/>
              </a:rPr>
              <a:t>Invisible nodes of the navigation</a:t>
            </a:r>
            <a:endParaRPr lang="en-GB" dirty="0">
              <a:solidFill>
                <a:srgbClr val="4C4C4C"/>
              </a:solidFill>
              <a:cs typeface="MS Gothic"/>
            </a:endParaRPr>
          </a:p>
        </p:txBody>
      </p:sp>
      <p:cxnSp>
        <p:nvCxnSpPr>
          <p:cNvPr id="12" name="Connecteur droit avec flèche 11"/>
          <p:cNvCxnSpPr/>
          <p:nvPr/>
        </p:nvCxnSpPr>
        <p:spPr>
          <a:xfrm flipH="1">
            <a:off x="4826000" y="2996001"/>
            <a:ext cx="3175000" cy="11363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9313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Navigation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fr-FR" dirty="0" smtClean="0"/>
              <a:t>Administration &gt; Sites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99" y="2230528"/>
            <a:ext cx="6870023" cy="379035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221" y="1001713"/>
            <a:ext cx="2649779" cy="2192377"/>
          </a:xfrm>
          <a:prstGeom prst="rect">
            <a:avLst/>
          </a:prstGeom>
        </p:spPr>
      </p:pic>
      <p:cxnSp>
        <p:nvCxnSpPr>
          <p:cNvPr id="9" name="Connecteur droit avec flèche 8"/>
          <p:cNvCxnSpPr/>
          <p:nvPr/>
        </p:nvCxnSpPr>
        <p:spPr>
          <a:xfrm flipH="1">
            <a:off x="6991048" y="2515810"/>
            <a:ext cx="1009953" cy="8345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adre 9"/>
          <p:cNvSpPr/>
          <p:nvPr/>
        </p:nvSpPr>
        <p:spPr>
          <a:xfrm>
            <a:off x="4076095" y="3023810"/>
            <a:ext cx="1485646" cy="43214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122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Sites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4C4C4C"/>
                </a:solidFill>
                <a:cs typeface="MS Gothic"/>
              </a:rPr>
              <a:t>The </a:t>
            </a:r>
            <a:r>
              <a:rPr lang="en-GB" dirty="0">
                <a:solidFill>
                  <a:srgbClr val="4C4C4C"/>
                </a:solidFill>
                <a:cs typeface="MS Gothic"/>
              </a:rPr>
              <a:t>site layout defines the layout of the common part of all pages of a site. Normally there are a common header and common </a:t>
            </a:r>
            <a:r>
              <a:rPr lang="en-GB" dirty="0" smtClean="0">
                <a:solidFill>
                  <a:srgbClr val="4C4C4C"/>
                </a:solidFill>
                <a:cs typeface="MS Gothic"/>
              </a:rPr>
              <a:t>footer.</a:t>
            </a:r>
          </a:p>
          <a:p>
            <a:r>
              <a:rPr lang="en-GB" dirty="0" smtClean="0">
                <a:solidFill>
                  <a:srgbClr val="4C4C4C"/>
                </a:solidFill>
                <a:cs typeface="MS Gothic"/>
              </a:rPr>
              <a:t>In </a:t>
            </a:r>
            <a:r>
              <a:rPr lang="en-GB" dirty="0">
                <a:solidFill>
                  <a:srgbClr val="4C4C4C"/>
                </a:solidFill>
                <a:cs typeface="MS Gothic"/>
              </a:rPr>
              <a:t>this example the current site is is called </a:t>
            </a:r>
            <a:r>
              <a:rPr lang="en-GB" dirty="0" smtClean="0">
                <a:solidFill>
                  <a:srgbClr val="4C4C4C"/>
                </a:solidFill>
                <a:cs typeface="MS Gothic"/>
              </a:rPr>
              <a:t>“intranet”.</a:t>
            </a:r>
          </a:p>
          <a:p>
            <a:r>
              <a:rPr lang="en-GB" dirty="0" smtClean="0">
                <a:solidFill>
                  <a:srgbClr val="4C4C4C"/>
                </a:solidFill>
                <a:cs typeface="MS Gothic"/>
              </a:rPr>
              <a:t>The </a:t>
            </a:r>
            <a:r>
              <a:rPr lang="en-GB" dirty="0">
                <a:solidFill>
                  <a:srgbClr val="4C4C4C"/>
                </a:solidFill>
                <a:cs typeface="MS Gothic"/>
              </a:rPr>
              <a:t>different pages are opened by clicking on the navigation nodes </a:t>
            </a:r>
            <a:r>
              <a:rPr lang="en-GB" dirty="0" smtClean="0">
                <a:solidFill>
                  <a:srgbClr val="4C4C4C"/>
                </a:solidFill>
                <a:cs typeface="MS Gothic"/>
              </a:rPr>
              <a:t>“Home”</a:t>
            </a:r>
            <a:r>
              <a:rPr lang="en-GB" dirty="0">
                <a:solidFill>
                  <a:srgbClr val="4C4C4C"/>
                </a:solidFill>
                <a:cs typeface="MS Gothic"/>
              </a:rPr>
              <a:t>, “Connections”, </a:t>
            </a:r>
            <a:r>
              <a:rPr lang="en-GB" dirty="0" smtClean="0">
                <a:solidFill>
                  <a:srgbClr val="4C4C4C"/>
                </a:solidFill>
                <a:cs typeface="MS Gothic"/>
              </a:rPr>
              <a:t>“Wiki” which </a:t>
            </a:r>
            <a:r>
              <a:rPr lang="en-GB" dirty="0">
                <a:solidFill>
                  <a:srgbClr val="4C4C4C"/>
                </a:solidFill>
                <a:cs typeface="MS Gothic"/>
              </a:rPr>
              <a:t>opens the corresponding pages. </a:t>
            </a:r>
            <a:endParaRPr lang="en-GB" dirty="0" smtClean="0">
              <a:solidFill>
                <a:srgbClr val="4C4C4C"/>
              </a:solidFill>
              <a:cs typeface="MS Gothic"/>
            </a:endParaRPr>
          </a:p>
          <a:p>
            <a:r>
              <a:rPr lang="en-GB" dirty="0" smtClean="0">
                <a:solidFill>
                  <a:srgbClr val="4C4C4C"/>
                </a:solidFill>
                <a:cs typeface="MS Gothic"/>
              </a:rPr>
              <a:t>Later </a:t>
            </a:r>
            <a:r>
              <a:rPr lang="en-GB" dirty="0">
                <a:solidFill>
                  <a:srgbClr val="4C4C4C"/>
                </a:solidFill>
                <a:cs typeface="MS Gothic"/>
              </a:rPr>
              <a:t>on, we will see how navigation nodes and pages are logically separated.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042" y="3331483"/>
            <a:ext cx="2341419" cy="278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4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u contenu 11"/>
          <p:cNvPicPr>
            <a:picLocks noGrp="1" noChangeAspect="1"/>
          </p:cNvPicPr>
          <p:nvPr>
            <p:ph sz="quarter" idx="11"/>
          </p:nvPr>
        </p:nvPicPr>
        <p:blipFill>
          <a:blip r:embed="rId2"/>
          <a:srcRect l="-34900" r="-34900"/>
          <a:stretch>
            <a:fillRect/>
          </a:stretch>
        </p:blipFill>
        <p:spPr/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Navigation - Edit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7" name="Cadre 6"/>
          <p:cNvSpPr/>
          <p:nvPr/>
        </p:nvSpPr>
        <p:spPr>
          <a:xfrm>
            <a:off x="2215495" y="2007810"/>
            <a:ext cx="566408" cy="43214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Cadre 7"/>
          <p:cNvSpPr/>
          <p:nvPr/>
        </p:nvSpPr>
        <p:spPr>
          <a:xfrm>
            <a:off x="3205236" y="2591670"/>
            <a:ext cx="1959430" cy="3524968"/>
          </a:xfrm>
          <a:prstGeom prst="frame">
            <a:avLst>
              <a:gd name="adj1" fmla="val 262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Bulle rectangulaire à coins arrondis 8"/>
          <p:cNvSpPr/>
          <p:nvPr/>
        </p:nvSpPr>
        <p:spPr>
          <a:xfrm>
            <a:off x="2932658" y="1935239"/>
            <a:ext cx="2004265" cy="432140"/>
          </a:xfrm>
          <a:prstGeom prst="wedgeRoundRectCallout">
            <a:avLst>
              <a:gd name="adj1" fmla="val -57244"/>
              <a:gd name="adj2" fmla="val 26181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58721" indent="-255546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dirty="0" smtClean="0">
                <a:solidFill>
                  <a:srgbClr val="4C4C4C"/>
                </a:solidFill>
                <a:cs typeface="MS Gothic"/>
              </a:rPr>
              <a:t>Go to Parent node</a:t>
            </a:r>
            <a:endParaRPr lang="en-GB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10" name="Bulle rectangulaire à coins arrondis 9"/>
          <p:cNvSpPr/>
          <p:nvPr/>
        </p:nvSpPr>
        <p:spPr>
          <a:xfrm>
            <a:off x="5346868" y="2680305"/>
            <a:ext cx="2004265" cy="1081313"/>
          </a:xfrm>
          <a:prstGeom prst="wedgeRoundRectCallout">
            <a:avLst>
              <a:gd name="adj1" fmla="val -59054"/>
              <a:gd name="adj2" fmla="val -24155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58721" indent="-255546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dirty="0" smtClean="0">
                <a:solidFill>
                  <a:srgbClr val="4C4C4C"/>
                </a:solidFill>
                <a:cs typeface="MS Gothic"/>
              </a:rPr>
              <a:t>Right click on node to show actions</a:t>
            </a:r>
            <a:endParaRPr lang="en-GB" dirty="0">
              <a:solidFill>
                <a:srgbClr val="4C4C4C"/>
              </a:solidFill>
              <a:cs typeface="MS Gothic"/>
            </a:endParaRPr>
          </a:p>
        </p:txBody>
      </p:sp>
      <p:cxnSp>
        <p:nvCxnSpPr>
          <p:cNvPr id="14" name="Connecteur droit avec flèche 13"/>
          <p:cNvCxnSpPr/>
          <p:nvPr/>
        </p:nvCxnSpPr>
        <p:spPr>
          <a:xfrm>
            <a:off x="4936923" y="3592286"/>
            <a:ext cx="3275744" cy="22739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409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Navigation – Edit </a:t>
            </a:r>
            <a:r>
              <a:rPr lang="fr-FR" dirty="0" err="1" smtClean="0"/>
              <a:t>Node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quarter" idx="11"/>
          </p:nvPr>
        </p:nvPicPr>
        <p:blipFill>
          <a:blip r:embed="rId2"/>
          <a:srcRect t="-2932" b="-2932"/>
          <a:stretch>
            <a:fillRect/>
          </a:stretch>
        </p:blipFill>
        <p:spPr/>
      </p:pic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41</a:t>
            </a:fld>
            <a:endParaRPr lang="en-US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0" y="895048"/>
            <a:ext cx="2491619" cy="7378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Bulle rectangulaire à coins arrondis 9"/>
          <p:cNvSpPr/>
          <p:nvPr/>
        </p:nvSpPr>
        <p:spPr>
          <a:xfrm>
            <a:off x="3838726" y="2576908"/>
            <a:ext cx="2904840" cy="483187"/>
          </a:xfrm>
          <a:prstGeom prst="wedgeRoundRectCallout">
            <a:avLst>
              <a:gd name="adj1" fmla="val -53955"/>
              <a:gd name="adj2" fmla="val -24996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58721" indent="-255546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dirty="0" smtClean="0">
                <a:solidFill>
                  <a:srgbClr val="4C4C4C"/>
                </a:solidFill>
                <a:cs typeface="MS Gothic"/>
              </a:rPr>
              <a:t>Used in the URL</a:t>
            </a:r>
            <a:endParaRPr lang="en-GB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11" name="Cadre 10"/>
          <p:cNvSpPr/>
          <p:nvPr/>
        </p:nvSpPr>
        <p:spPr>
          <a:xfrm>
            <a:off x="1813021" y="2604715"/>
            <a:ext cx="1803153" cy="62048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508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Navigation – Page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4C4C4C"/>
                </a:solidFill>
              </a:rPr>
              <a:t>Each </a:t>
            </a:r>
            <a:r>
              <a:rPr lang="en-GB" dirty="0">
                <a:solidFill>
                  <a:srgbClr val="4C4C4C"/>
                </a:solidFill>
              </a:rPr>
              <a:t>navigation node is assigned to a </a:t>
            </a:r>
            <a:r>
              <a:rPr lang="en-GB" dirty="0" smtClean="0">
                <a:solidFill>
                  <a:srgbClr val="4C4C4C"/>
                </a:solidFill>
              </a:rPr>
              <a:t>page.</a:t>
            </a:r>
          </a:p>
          <a:p>
            <a:r>
              <a:rPr lang="en-GB" dirty="0" smtClean="0">
                <a:solidFill>
                  <a:srgbClr val="4C4C4C"/>
                </a:solidFill>
              </a:rPr>
              <a:t>You </a:t>
            </a:r>
            <a:r>
              <a:rPr lang="en-GB" dirty="0">
                <a:solidFill>
                  <a:srgbClr val="4C4C4C"/>
                </a:solidFill>
              </a:rPr>
              <a:t>create a new page or select an existing </a:t>
            </a:r>
            <a:r>
              <a:rPr lang="en-GB" dirty="0" smtClean="0">
                <a:solidFill>
                  <a:srgbClr val="4C4C4C"/>
                </a:solidFill>
              </a:rPr>
              <a:t>one.</a:t>
            </a:r>
          </a:p>
          <a:p>
            <a:r>
              <a:rPr lang="en-GB" dirty="0" smtClean="0">
                <a:solidFill>
                  <a:srgbClr val="4C4C4C"/>
                </a:solidFill>
              </a:rPr>
              <a:t>You </a:t>
            </a:r>
            <a:r>
              <a:rPr lang="en-GB" dirty="0">
                <a:solidFill>
                  <a:srgbClr val="4C4C4C"/>
                </a:solidFill>
              </a:rPr>
              <a:t>can point to same page from different navigation nodes.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8" y="2478235"/>
            <a:ext cx="7557025" cy="310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228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Portal </a:t>
            </a:r>
            <a:r>
              <a:rPr lang="fr-FR" dirty="0" err="1" smtClean="0"/>
              <a:t>Summary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 </a:t>
            </a:r>
            <a:r>
              <a:rPr lang="en-US" dirty="0">
                <a:solidFill>
                  <a:schemeClr val="tx1"/>
                </a:solidFill>
              </a:rPr>
              <a:t>portal is a set of pages and navigations and some </a:t>
            </a:r>
            <a:r>
              <a:rPr lang="en-US" dirty="0" smtClean="0">
                <a:solidFill>
                  <a:schemeClr val="tx1"/>
                </a:solidFill>
              </a:rPr>
              <a:t>properties.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A </a:t>
            </a:r>
            <a:r>
              <a:rPr lang="en-US" dirty="0">
                <a:solidFill>
                  <a:schemeClr val="tx1"/>
                </a:solidFill>
              </a:rPr>
              <a:t>page is a set of containers, applications and some </a:t>
            </a:r>
            <a:r>
              <a:rPr lang="en-US" dirty="0" smtClean="0">
                <a:solidFill>
                  <a:schemeClr val="tx1"/>
                </a:solidFill>
              </a:rPr>
              <a:t>properties.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A </a:t>
            </a:r>
            <a:r>
              <a:rPr lang="en-US" dirty="0">
                <a:solidFill>
                  <a:schemeClr val="tx1"/>
                </a:solidFill>
              </a:rPr>
              <a:t>container can contain applications and/or other </a:t>
            </a:r>
            <a:r>
              <a:rPr lang="en-US" dirty="0" smtClean="0">
                <a:solidFill>
                  <a:schemeClr val="tx1"/>
                </a:solidFill>
              </a:rPr>
              <a:t>containers.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chemeClr val="tx1"/>
                </a:solidFill>
              </a:rPr>
              <a:t>navigation is node </a:t>
            </a:r>
            <a:r>
              <a:rPr lang="en-US" dirty="0" smtClean="0">
                <a:solidFill>
                  <a:schemeClr val="tx1"/>
                </a:solidFill>
              </a:rPr>
              <a:t>based.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A </a:t>
            </a:r>
            <a:r>
              <a:rPr lang="en-US" dirty="0">
                <a:solidFill>
                  <a:schemeClr val="tx1"/>
                </a:solidFill>
              </a:rPr>
              <a:t>page can be referenced by many navigation nodes.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6654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Exercise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41942164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Exercise</a:t>
            </a:r>
            <a:r>
              <a:rPr lang="fr-FR" dirty="0" smtClean="0"/>
              <a:t> 1/2 : Site Navigation (15 minutes)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smtClean="0">
                <a:solidFill>
                  <a:schemeClr val="tx1"/>
                </a:solidFill>
              </a:rPr>
              <a:t>Create </a:t>
            </a:r>
            <a:r>
              <a:rPr lang="en-GB" sz="2400" dirty="0">
                <a:solidFill>
                  <a:schemeClr val="tx1"/>
                </a:solidFill>
              </a:rPr>
              <a:t>a new page, find it in the navigation and create new navigation </a:t>
            </a:r>
            <a:endParaRPr lang="en-GB" sz="2400" dirty="0" smtClean="0">
              <a:solidFill>
                <a:schemeClr val="tx1"/>
              </a:solidFill>
            </a:endParaRPr>
          </a:p>
          <a:p>
            <a:r>
              <a:rPr lang="en-GB" sz="2600" dirty="0" smtClean="0">
                <a:solidFill>
                  <a:schemeClr val="tx1"/>
                </a:solidFill>
              </a:rPr>
              <a:t>New </a:t>
            </a:r>
            <a:r>
              <a:rPr lang="en-GB" sz="2600" dirty="0">
                <a:solidFill>
                  <a:schemeClr val="tx1"/>
                </a:solidFill>
              </a:rPr>
              <a:t>Site </a:t>
            </a:r>
            <a:r>
              <a:rPr lang="en-GB" sz="2600" dirty="0" smtClean="0">
                <a:solidFill>
                  <a:schemeClr val="tx1"/>
                </a:solidFill>
              </a:rPr>
              <a:t>Page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Login </a:t>
            </a:r>
            <a:r>
              <a:rPr lang="en-US" dirty="0">
                <a:solidFill>
                  <a:schemeClr val="tx1"/>
                </a:solidFill>
              </a:rPr>
              <a:t>as </a:t>
            </a:r>
            <a:r>
              <a:rPr lang="en-US" dirty="0" smtClean="0">
                <a:solidFill>
                  <a:schemeClr val="tx1"/>
                </a:solidFill>
              </a:rPr>
              <a:t>John.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Open </a:t>
            </a:r>
            <a:r>
              <a:rPr lang="en-US" dirty="0">
                <a:solidFill>
                  <a:schemeClr val="tx1"/>
                </a:solidFill>
              </a:rPr>
              <a:t>a site </a:t>
            </a:r>
            <a:r>
              <a:rPr lang="en-US" dirty="0" smtClean="0">
                <a:solidFill>
                  <a:schemeClr val="tx1"/>
                </a:solidFill>
              </a:rPr>
              <a:t>page.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Click </a:t>
            </a:r>
            <a:r>
              <a:rPr lang="en-US" dirty="0">
                <a:solidFill>
                  <a:schemeClr val="tx1"/>
                </a:solidFill>
              </a:rPr>
              <a:t>on </a:t>
            </a:r>
            <a:r>
              <a:rPr lang="en-US" dirty="0" smtClean="0">
                <a:solidFill>
                  <a:schemeClr val="tx1"/>
                </a:solidFill>
              </a:rPr>
              <a:t>“Edit &gt; Page &gt; Add Page</a:t>
            </a:r>
            <a:r>
              <a:rPr lang="en-US" dirty="0">
                <a:solidFill>
                  <a:schemeClr val="tx1"/>
                </a:solidFill>
              </a:rPr>
              <a:t>” and browse to the root of the navigation </a:t>
            </a:r>
            <a:r>
              <a:rPr lang="en-US" dirty="0" smtClean="0">
                <a:solidFill>
                  <a:schemeClr val="tx1"/>
                </a:solidFill>
              </a:rPr>
              <a:t>(gray arrow</a:t>
            </a:r>
            <a:r>
              <a:rPr lang="en-US" dirty="0">
                <a:solidFill>
                  <a:schemeClr val="tx1"/>
                </a:solidFill>
              </a:rPr>
              <a:t>)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Add </a:t>
            </a:r>
            <a:r>
              <a:rPr lang="en-US" dirty="0">
                <a:solidFill>
                  <a:schemeClr val="tx1"/>
                </a:solidFill>
              </a:rPr>
              <a:t>at least one application to the page (otherwise it won’t show up). </a:t>
            </a:r>
            <a:r>
              <a:rPr lang="en-US" dirty="0" smtClean="0">
                <a:solidFill>
                  <a:schemeClr val="tx1"/>
                </a:solidFill>
              </a:rPr>
              <a:t>Save.</a:t>
            </a:r>
          </a:p>
          <a:p>
            <a:r>
              <a:rPr lang="en-GB" sz="2600" dirty="0" smtClean="0">
                <a:solidFill>
                  <a:schemeClr val="tx1"/>
                </a:solidFill>
              </a:rPr>
              <a:t>Site Navigation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Click </a:t>
            </a:r>
            <a:r>
              <a:rPr lang="en-US" dirty="0">
                <a:solidFill>
                  <a:schemeClr val="tx1"/>
                </a:solidFill>
              </a:rPr>
              <a:t>on “Site” in the Admin Tool Bar and open the navigation of your </a:t>
            </a:r>
            <a:r>
              <a:rPr lang="en-US" dirty="0" smtClean="0">
                <a:solidFill>
                  <a:schemeClr val="tx1"/>
                </a:solidFill>
              </a:rPr>
              <a:t>site.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Verify </a:t>
            </a:r>
            <a:r>
              <a:rPr lang="en-US" dirty="0">
                <a:solidFill>
                  <a:schemeClr val="tx1"/>
                </a:solidFill>
              </a:rPr>
              <a:t>the existence of your new navigation node and page.</a:t>
            </a:r>
          </a:p>
          <a:p>
            <a:pPr marL="258721" indent="-255546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dirty="0">
              <a:solidFill>
                <a:srgbClr val="4C4C4C"/>
              </a:solidFill>
            </a:endParaRPr>
          </a:p>
          <a:p>
            <a:pPr marL="639657" lvl="1" indent="-209515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dirty="0">
              <a:solidFill>
                <a:srgbClr val="4C4C4C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187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Exercise</a:t>
            </a:r>
            <a:r>
              <a:rPr lang="fr-FR" dirty="0" smtClean="0"/>
              <a:t> 2/2 : Site Navigation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smtClean="0">
                <a:solidFill>
                  <a:schemeClr val="tx1"/>
                </a:solidFill>
              </a:rPr>
              <a:t>Create </a:t>
            </a:r>
            <a:r>
              <a:rPr lang="en-GB" sz="2400" dirty="0">
                <a:solidFill>
                  <a:schemeClr val="tx1"/>
                </a:solidFill>
              </a:rPr>
              <a:t>a small navigation tree that reuses </a:t>
            </a:r>
            <a:r>
              <a:rPr lang="en-GB" sz="2400" dirty="0" smtClean="0">
                <a:solidFill>
                  <a:schemeClr val="tx1"/>
                </a:solidFill>
              </a:rPr>
              <a:t>pages</a:t>
            </a:r>
          </a:p>
          <a:p>
            <a:r>
              <a:rPr lang="en-US" sz="1800" dirty="0" smtClean="0">
                <a:solidFill>
                  <a:schemeClr val="tx1"/>
                </a:solidFill>
              </a:rPr>
              <a:t>Each </a:t>
            </a:r>
            <a:r>
              <a:rPr lang="en-US" sz="1800" dirty="0">
                <a:solidFill>
                  <a:schemeClr val="tx1"/>
                </a:solidFill>
              </a:rPr>
              <a:t>page contains an </a:t>
            </a:r>
            <a:r>
              <a:rPr lang="en-US" sz="1800" dirty="0" err="1">
                <a:solidFill>
                  <a:schemeClr val="tx1"/>
                </a:solidFill>
              </a:rPr>
              <a:t>IFrame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portlet</a:t>
            </a:r>
            <a:r>
              <a:rPr lang="en-US" sz="1800" dirty="0">
                <a:solidFill>
                  <a:schemeClr val="tx1"/>
                </a:solidFill>
              </a:rPr>
              <a:t> configured to show a target </a:t>
            </a:r>
            <a:r>
              <a:rPr lang="en-US" sz="1800" dirty="0" smtClean="0">
                <a:solidFill>
                  <a:schemeClr val="tx1"/>
                </a:solidFill>
              </a:rPr>
              <a:t>site.</a:t>
            </a:r>
          </a:p>
          <a:p>
            <a:r>
              <a:rPr lang="en-US" sz="1800" dirty="0" smtClean="0">
                <a:solidFill>
                  <a:schemeClr val="tx1"/>
                </a:solidFill>
              </a:rPr>
              <a:t>Create </a:t>
            </a:r>
            <a:r>
              <a:rPr lang="en-US" sz="1800" dirty="0">
                <a:solidFill>
                  <a:schemeClr val="tx1"/>
                </a:solidFill>
              </a:rPr>
              <a:t>the new pages “</a:t>
            </a:r>
            <a:r>
              <a:rPr lang="en-US" sz="1800" dirty="0" err="1" smtClean="0">
                <a:solidFill>
                  <a:schemeClr val="tx1"/>
                </a:solidFill>
              </a:rPr>
              <a:t>eXoBlog</a:t>
            </a:r>
            <a:r>
              <a:rPr lang="en-US" sz="1800" dirty="0">
                <a:solidFill>
                  <a:schemeClr val="tx1"/>
                </a:solidFill>
              </a:rPr>
              <a:t>” (http://</a:t>
            </a:r>
            <a:r>
              <a:rPr lang="en-US" sz="1800" dirty="0" err="1">
                <a:solidFill>
                  <a:schemeClr val="tx1"/>
                </a:solidFill>
              </a:rPr>
              <a:t>blog.exoplatform.com</a:t>
            </a:r>
            <a:r>
              <a:rPr lang="en-US" sz="1800" dirty="0">
                <a:solidFill>
                  <a:schemeClr val="tx1"/>
                </a:solidFill>
              </a:rPr>
              <a:t>/), “</a:t>
            </a:r>
            <a:r>
              <a:rPr lang="en-US" sz="1800" dirty="0" err="1" smtClean="0">
                <a:solidFill>
                  <a:schemeClr val="tx1"/>
                </a:solidFill>
              </a:rPr>
              <a:t>eXoHome</a:t>
            </a:r>
            <a:r>
              <a:rPr lang="en-US" sz="1800" dirty="0">
                <a:solidFill>
                  <a:schemeClr val="tx1"/>
                </a:solidFill>
              </a:rPr>
              <a:t>” (</a:t>
            </a:r>
            <a:r>
              <a:rPr lang="en-US" sz="1800" dirty="0">
                <a:solidFill>
                  <a:schemeClr val="tx1"/>
                </a:solidFill>
                <a:hlinkClick r:id="rId2"/>
              </a:rPr>
              <a:t>http://www.exoplatform.com/</a:t>
            </a:r>
            <a:r>
              <a:rPr lang="en-US" sz="1800" dirty="0">
                <a:solidFill>
                  <a:schemeClr val="tx1"/>
                </a:solidFill>
              </a:rPr>
              <a:t>). </a:t>
            </a:r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The </a:t>
            </a:r>
            <a:r>
              <a:rPr lang="en-US" sz="1800" dirty="0">
                <a:solidFill>
                  <a:schemeClr val="tx1"/>
                </a:solidFill>
              </a:rPr>
              <a:t>navigation nodes “shortcuts”, “blog” and “</a:t>
            </a:r>
            <a:r>
              <a:rPr lang="en-US" sz="1800" dirty="0" err="1">
                <a:solidFill>
                  <a:schemeClr val="tx1"/>
                </a:solidFill>
              </a:rPr>
              <a:t>eXo</a:t>
            </a:r>
            <a:r>
              <a:rPr lang="en-US" sz="1800" dirty="0">
                <a:solidFill>
                  <a:schemeClr val="tx1"/>
                </a:solidFill>
              </a:rPr>
              <a:t>” nodes shall reference to the same page “</a:t>
            </a:r>
            <a:r>
              <a:rPr lang="en-US" sz="1800" dirty="0" err="1" smtClean="0">
                <a:solidFill>
                  <a:schemeClr val="tx1"/>
                </a:solidFill>
              </a:rPr>
              <a:t>eXoBlog</a:t>
            </a:r>
            <a:r>
              <a:rPr lang="en-US" sz="1800" dirty="0">
                <a:solidFill>
                  <a:schemeClr val="tx1"/>
                </a:solidFill>
              </a:rPr>
              <a:t>”</a:t>
            </a:r>
            <a:r>
              <a:rPr lang="en-US" sz="18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sz="1800" dirty="0" smtClean="0">
                <a:solidFill>
                  <a:schemeClr val="tx1"/>
                </a:solidFill>
              </a:rPr>
              <a:t>Create </a:t>
            </a:r>
            <a:r>
              <a:rPr lang="en-US" sz="1800" dirty="0">
                <a:solidFill>
                  <a:schemeClr val="tx1"/>
                </a:solidFill>
              </a:rPr>
              <a:t>the following user </a:t>
            </a:r>
            <a:r>
              <a:rPr lang="en-US" sz="1800" dirty="0" smtClean="0">
                <a:solidFill>
                  <a:schemeClr val="tx1"/>
                </a:solidFill>
              </a:rPr>
              <a:t>navigation: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</a:rPr>
              <a:t>eXo</a:t>
            </a:r>
            <a:endParaRPr lang="en-US" dirty="0" smtClean="0">
              <a:solidFill>
                <a:schemeClr val="tx1"/>
              </a:solidFill>
            </a:endParaRPr>
          </a:p>
          <a:p>
            <a:pPr lvl="2"/>
            <a:r>
              <a:rPr lang="en-US" sz="1800" dirty="0" smtClean="0">
                <a:solidFill>
                  <a:schemeClr val="tx1"/>
                </a:solidFill>
              </a:rPr>
              <a:t>Blog </a:t>
            </a:r>
          </a:p>
          <a:p>
            <a:pPr lvl="2"/>
            <a:r>
              <a:rPr lang="en-US" sz="1800" dirty="0" err="1" smtClean="0">
                <a:solidFill>
                  <a:schemeClr val="tx1"/>
                </a:solidFill>
              </a:rPr>
              <a:t>eXo</a:t>
            </a:r>
            <a:r>
              <a:rPr lang="en-US" sz="1800" dirty="0" smtClean="0">
                <a:solidFill>
                  <a:schemeClr val="tx1"/>
                </a:solidFill>
              </a:rPr>
              <a:t> Home</a:t>
            </a:r>
          </a:p>
          <a:p>
            <a:r>
              <a:rPr lang="en-US" sz="1800" dirty="0" smtClean="0">
                <a:solidFill>
                  <a:schemeClr val="tx1"/>
                </a:solidFill>
              </a:rPr>
              <a:t>Note </a:t>
            </a:r>
            <a:r>
              <a:rPr lang="en-US" sz="1800" dirty="0">
                <a:solidFill>
                  <a:schemeClr val="tx1"/>
                </a:solidFill>
              </a:rPr>
              <a:t>that several navigation nodes can point to the same </a:t>
            </a:r>
            <a:r>
              <a:rPr lang="en-US" sz="1800" dirty="0" smtClean="0">
                <a:solidFill>
                  <a:schemeClr val="tx1"/>
                </a:solidFill>
              </a:rPr>
              <a:t>page.</a:t>
            </a:r>
          </a:p>
          <a:p>
            <a:r>
              <a:rPr lang="en-GB" sz="1800" dirty="0" smtClean="0">
                <a:solidFill>
                  <a:schemeClr val="tx1"/>
                </a:solidFill>
              </a:rPr>
              <a:t>Your </a:t>
            </a:r>
            <a:r>
              <a:rPr lang="en-GB" sz="1800" dirty="0">
                <a:solidFill>
                  <a:schemeClr val="tx1"/>
                </a:solidFill>
              </a:rPr>
              <a:t>marketing boss </a:t>
            </a:r>
            <a:r>
              <a:rPr lang="en-GB" sz="1800" dirty="0" smtClean="0">
                <a:solidFill>
                  <a:schemeClr val="tx1"/>
                </a:solidFill>
              </a:rPr>
              <a:t>asks </a:t>
            </a:r>
            <a:r>
              <a:rPr lang="en-GB" sz="1800" dirty="0">
                <a:solidFill>
                  <a:schemeClr val="tx1"/>
                </a:solidFill>
              </a:rPr>
              <a:t>to change the navigation</a:t>
            </a:r>
            <a:r>
              <a:rPr lang="en-GB" sz="1800" dirty="0" smtClean="0">
                <a:solidFill>
                  <a:schemeClr val="tx1"/>
                </a:solidFill>
              </a:rPr>
              <a:t>:</a:t>
            </a:r>
          </a:p>
          <a:p>
            <a:pPr lvl="1"/>
            <a:r>
              <a:rPr lang="en-GB" dirty="0" smtClean="0">
                <a:solidFill>
                  <a:schemeClr val="tx1"/>
                </a:solidFill>
              </a:rPr>
              <a:t>Interchange </a:t>
            </a:r>
            <a:r>
              <a:rPr lang="en-GB" dirty="0">
                <a:solidFill>
                  <a:schemeClr val="tx1"/>
                </a:solidFill>
              </a:rPr>
              <a:t>the order of the </a:t>
            </a:r>
            <a:r>
              <a:rPr lang="en-GB" dirty="0" err="1">
                <a:solidFill>
                  <a:schemeClr val="tx1"/>
                </a:solidFill>
              </a:rPr>
              <a:t>subtrees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eXo</a:t>
            </a:r>
            <a:r>
              <a:rPr lang="en-GB" dirty="0">
                <a:solidFill>
                  <a:schemeClr val="tx1"/>
                </a:solidFill>
              </a:rPr>
              <a:t> and </a:t>
            </a:r>
            <a:r>
              <a:rPr lang="en-GB" dirty="0" smtClean="0">
                <a:solidFill>
                  <a:schemeClr val="tx1"/>
                </a:solidFill>
              </a:rPr>
              <a:t>Shortcuts</a:t>
            </a:r>
          </a:p>
          <a:p>
            <a:pPr lvl="1"/>
            <a:r>
              <a:rPr lang="en-GB" dirty="0" smtClean="0">
                <a:solidFill>
                  <a:schemeClr val="tx1"/>
                </a:solidFill>
              </a:rPr>
              <a:t>Cut </a:t>
            </a:r>
            <a:r>
              <a:rPr lang="en-GB" dirty="0">
                <a:solidFill>
                  <a:schemeClr val="tx1"/>
                </a:solidFill>
              </a:rPr>
              <a:t>and paste “</a:t>
            </a:r>
            <a:r>
              <a:rPr lang="en-GB" dirty="0" err="1">
                <a:solidFill>
                  <a:schemeClr val="tx1"/>
                </a:solidFill>
              </a:rPr>
              <a:t>eXo</a:t>
            </a:r>
            <a:r>
              <a:rPr lang="en-GB" dirty="0">
                <a:solidFill>
                  <a:schemeClr val="tx1"/>
                </a:solidFill>
              </a:rPr>
              <a:t> Home” from “</a:t>
            </a:r>
            <a:r>
              <a:rPr lang="en-GB" dirty="0" err="1">
                <a:solidFill>
                  <a:schemeClr val="tx1"/>
                </a:solidFill>
              </a:rPr>
              <a:t>eXo</a:t>
            </a:r>
            <a:r>
              <a:rPr lang="en-GB" dirty="0">
                <a:solidFill>
                  <a:schemeClr val="tx1"/>
                </a:solidFill>
              </a:rPr>
              <a:t>” to “</a:t>
            </a:r>
            <a:r>
              <a:rPr lang="en-GB" dirty="0" smtClean="0">
                <a:solidFill>
                  <a:schemeClr val="tx1"/>
                </a:solidFill>
              </a:rPr>
              <a:t>Shortcuts</a:t>
            </a:r>
            <a:r>
              <a:rPr lang="en-GB" dirty="0">
                <a:solidFill>
                  <a:schemeClr val="tx1"/>
                </a:solidFill>
              </a:rPr>
              <a:t>”.</a:t>
            </a:r>
          </a:p>
          <a:p>
            <a:pPr marL="639657" lvl="1" indent="-209515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dirty="0">
              <a:solidFill>
                <a:schemeClr val="tx1"/>
              </a:solidFill>
            </a:endParaRPr>
          </a:p>
          <a:p>
            <a:endParaRPr lang="fr-FR" sz="18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375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Application </a:t>
            </a:r>
            <a:r>
              <a:rPr lang="fr-FR" b="1" dirty="0" err="1" smtClean="0"/>
              <a:t>Registry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 smtClean="0"/>
              <a:t>Portlets</a:t>
            </a:r>
            <a:r>
              <a:rPr lang="fr-FR" dirty="0" smtClean="0"/>
              <a:t> and Gadgets administration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401355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Application </a:t>
            </a:r>
            <a:r>
              <a:rPr lang="fr-FR" dirty="0" err="1" smtClean="0"/>
              <a:t>Registry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fr-FR" dirty="0" smtClean="0"/>
              <a:t>An Application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a </a:t>
            </a:r>
            <a:r>
              <a:rPr lang="fr-FR" dirty="0" err="1" smtClean="0"/>
              <a:t>Portlet</a:t>
            </a:r>
            <a:r>
              <a:rPr lang="fr-FR" dirty="0" smtClean="0"/>
              <a:t> or a Gadget</a:t>
            </a:r>
          </a:p>
          <a:p>
            <a:r>
              <a:rPr lang="de-DE" dirty="0" smtClean="0">
                <a:solidFill>
                  <a:srgbClr val="000000"/>
                </a:solidFill>
                <a:cs typeface="MS Gothic"/>
              </a:rPr>
              <a:t>In </a:t>
            </a:r>
            <a:r>
              <a:rPr lang="de-DE" dirty="0" err="1">
                <a:solidFill>
                  <a:srgbClr val="000000"/>
                </a:solidFill>
                <a:cs typeface="MS Gothic"/>
              </a:rPr>
              <a:t>the</a:t>
            </a:r>
            <a:r>
              <a:rPr lang="de-DE" dirty="0">
                <a:solidFill>
                  <a:srgbClr val="000000"/>
                </a:solidFill>
                <a:cs typeface="MS Gothic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MS Gothic"/>
              </a:rPr>
              <a:t>registry</a:t>
            </a:r>
            <a:r>
              <a:rPr lang="de-DE" dirty="0">
                <a:solidFill>
                  <a:srgbClr val="000000"/>
                </a:solidFill>
                <a:cs typeface="MS Gothic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MS Gothic"/>
              </a:rPr>
              <a:t>you</a:t>
            </a:r>
            <a:r>
              <a:rPr lang="de-DE" dirty="0">
                <a:solidFill>
                  <a:srgbClr val="000000"/>
                </a:solidFill>
                <a:cs typeface="MS Gothic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MS Gothic"/>
              </a:rPr>
              <a:t>can</a:t>
            </a:r>
            <a:r>
              <a:rPr lang="de-DE" dirty="0">
                <a:solidFill>
                  <a:srgbClr val="000000"/>
                </a:solidFill>
                <a:cs typeface="MS Gothic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MS Gothic"/>
              </a:rPr>
              <a:t>configure</a:t>
            </a:r>
            <a:r>
              <a:rPr lang="de-DE" dirty="0">
                <a:solidFill>
                  <a:srgbClr val="000000"/>
                </a:solidFill>
                <a:cs typeface="MS Gothic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MS Gothic"/>
              </a:rPr>
              <a:t>which</a:t>
            </a:r>
            <a:r>
              <a:rPr lang="de-DE" dirty="0">
                <a:solidFill>
                  <a:srgbClr val="000000"/>
                </a:solidFill>
                <a:cs typeface="MS Gothic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MS Gothic"/>
              </a:rPr>
              <a:t>applications</a:t>
            </a:r>
            <a:r>
              <a:rPr lang="de-DE" dirty="0">
                <a:solidFill>
                  <a:srgbClr val="000000"/>
                </a:solidFill>
                <a:cs typeface="MS Gothic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MS Gothic"/>
              </a:rPr>
              <a:t>are</a:t>
            </a:r>
            <a:r>
              <a:rPr lang="de-DE" dirty="0">
                <a:solidFill>
                  <a:srgbClr val="000000"/>
                </a:solidFill>
                <a:cs typeface="MS Gothic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MS Gothic"/>
              </a:rPr>
              <a:t>available</a:t>
            </a:r>
            <a:r>
              <a:rPr lang="de-DE" dirty="0">
                <a:solidFill>
                  <a:srgbClr val="000000"/>
                </a:solidFill>
                <a:cs typeface="MS Gothic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MS Gothic"/>
              </a:rPr>
              <a:t>to</a:t>
            </a:r>
            <a:r>
              <a:rPr lang="de-DE" dirty="0">
                <a:solidFill>
                  <a:srgbClr val="000000"/>
                </a:solidFill>
                <a:cs typeface="MS Gothic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MS Gothic"/>
              </a:rPr>
              <a:t>the</a:t>
            </a:r>
            <a:r>
              <a:rPr lang="de-DE" dirty="0">
                <a:solidFill>
                  <a:srgbClr val="000000"/>
                </a:solidFill>
                <a:cs typeface="MS Gothic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cs typeface="MS Gothic"/>
              </a:rPr>
              <a:t>users</a:t>
            </a:r>
            <a:r>
              <a:rPr lang="de-DE" dirty="0" smtClean="0">
                <a:solidFill>
                  <a:srgbClr val="000000"/>
                </a:solidFill>
                <a:cs typeface="MS Gothic"/>
              </a:rPr>
              <a:t>.</a:t>
            </a:r>
          </a:p>
          <a:p>
            <a:r>
              <a:rPr lang="de-DE" dirty="0" smtClean="0">
                <a:solidFill>
                  <a:srgbClr val="000000"/>
                </a:solidFill>
                <a:cs typeface="MS Gothic"/>
              </a:rPr>
              <a:t>The </a:t>
            </a:r>
            <a:r>
              <a:rPr lang="de-DE" dirty="0" err="1">
                <a:solidFill>
                  <a:srgbClr val="000000"/>
                </a:solidFill>
                <a:cs typeface="MS Gothic"/>
              </a:rPr>
              <a:t>available</a:t>
            </a:r>
            <a:r>
              <a:rPr lang="de-DE" dirty="0">
                <a:solidFill>
                  <a:srgbClr val="000000"/>
                </a:solidFill>
                <a:cs typeface="MS Gothic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MS Gothic"/>
              </a:rPr>
              <a:t>applications</a:t>
            </a:r>
            <a:r>
              <a:rPr lang="de-DE" dirty="0">
                <a:solidFill>
                  <a:srgbClr val="000000"/>
                </a:solidFill>
                <a:cs typeface="MS Gothic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MS Gothic"/>
              </a:rPr>
              <a:t>appear</a:t>
            </a:r>
            <a:r>
              <a:rPr lang="de-DE" dirty="0">
                <a:solidFill>
                  <a:srgbClr val="000000"/>
                </a:solidFill>
                <a:cs typeface="MS Gothic"/>
              </a:rPr>
              <a:t> in </a:t>
            </a:r>
            <a:r>
              <a:rPr lang="de-DE" dirty="0" err="1">
                <a:solidFill>
                  <a:srgbClr val="000000"/>
                </a:solidFill>
                <a:cs typeface="MS Gothic"/>
              </a:rPr>
              <a:t>the</a:t>
            </a:r>
            <a:r>
              <a:rPr lang="de-DE" dirty="0">
                <a:solidFill>
                  <a:srgbClr val="000000"/>
                </a:solidFill>
                <a:cs typeface="MS Gothic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MS Gothic"/>
              </a:rPr>
              <a:t>page</a:t>
            </a:r>
            <a:r>
              <a:rPr lang="de-DE" dirty="0">
                <a:solidFill>
                  <a:srgbClr val="000000"/>
                </a:solidFill>
                <a:cs typeface="MS Gothic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MS Gothic"/>
              </a:rPr>
              <a:t>and</a:t>
            </a:r>
            <a:r>
              <a:rPr lang="de-DE" dirty="0">
                <a:solidFill>
                  <a:srgbClr val="000000"/>
                </a:solidFill>
                <a:cs typeface="MS Gothic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MS Gothic"/>
              </a:rPr>
              <a:t>portal</a:t>
            </a:r>
            <a:r>
              <a:rPr lang="de-DE" dirty="0">
                <a:solidFill>
                  <a:srgbClr val="000000"/>
                </a:solidFill>
                <a:cs typeface="MS Gothic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MS Gothic"/>
              </a:rPr>
              <a:t>layout</a:t>
            </a:r>
            <a:r>
              <a:rPr lang="de-DE" dirty="0">
                <a:solidFill>
                  <a:srgbClr val="000000"/>
                </a:solidFill>
                <a:cs typeface="MS Gothic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cs typeface="MS Gothic"/>
              </a:rPr>
              <a:t>dialogs</a:t>
            </a:r>
            <a:r>
              <a:rPr lang="de-DE" dirty="0" smtClean="0">
                <a:solidFill>
                  <a:srgbClr val="000000"/>
                </a:solidFill>
                <a:cs typeface="MS Gothic"/>
              </a:rPr>
              <a:t>.</a:t>
            </a:r>
          </a:p>
          <a:p>
            <a:r>
              <a:rPr lang="de-DE" dirty="0" err="1" smtClean="0">
                <a:solidFill>
                  <a:srgbClr val="000000"/>
                </a:solidFill>
                <a:cs typeface="MS Gothic"/>
              </a:rPr>
              <a:t>You</a:t>
            </a:r>
            <a:r>
              <a:rPr lang="de-DE" dirty="0" smtClean="0">
                <a:solidFill>
                  <a:srgbClr val="000000"/>
                </a:solidFill>
                <a:cs typeface="MS Gothic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MS Gothic"/>
              </a:rPr>
              <a:t>can</a:t>
            </a:r>
            <a:r>
              <a:rPr lang="de-DE" dirty="0">
                <a:solidFill>
                  <a:srgbClr val="000000"/>
                </a:solidFill>
                <a:cs typeface="MS Gothic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MS Gothic"/>
              </a:rPr>
              <a:t>define</a:t>
            </a:r>
            <a:r>
              <a:rPr lang="de-DE" dirty="0">
                <a:solidFill>
                  <a:srgbClr val="000000"/>
                </a:solidFill>
                <a:cs typeface="MS Gothic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MS Gothic"/>
              </a:rPr>
              <a:t>access</a:t>
            </a:r>
            <a:r>
              <a:rPr lang="de-DE" dirty="0">
                <a:solidFill>
                  <a:srgbClr val="000000"/>
                </a:solidFill>
                <a:cs typeface="MS Gothic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cs typeface="MS Gothic"/>
              </a:rPr>
              <a:t>permissions</a:t>
            </a:r>
            <a:r>
              <a:rPr lang="de-DE" dirty="0" smtClean="0">
                <a:solidFill>
                  <a:srgbClr val="000000"/>
                </a:solidFill>
                <a:cs typeface="MS Gothic"/>
              </a:rPr>
              <a:t> </a:t>
            </a:r>
            <a:r>
              <a:rPr lang="de-DE" dirty="0">
                <a:solidFill>
                  <a:srgbClr val="000000"/>
                </a:solidFill>
                <a:cs typeface="MS Gothic"/>
              </a:rPr>
              <a:t>on </a:t>
            </a:r>
            <a:r>
              <a:rPr lang="de-DE" dirty="0" err="1">
                <a:solidFill>
                  <a:srgbClr val="000000"/>
                </a:solidFill>
                <a:cs typeface="MS Gothic"/>
              </a:rPr>
              <a:t>category</a:t>
            </a:r>
            <a:r>
              <a:rPr lang="de-DE" dirty="0">
                <a:solidFill>
                  <a:srgbClr val="000000"/>
                </a:solidFill>
                <a:cs typeface="MS Gothic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MS Gothic"/>
              </a:rPr>
              <a:t>level</a:t>
            </a:r>
            <a:r>
              <a:rPr lang="de-DE" dirty="0">
                <a:solidFill>
                  <a:srgbClr val="000000"/>
                </a:solidFill>
                <a:cs typeface="MS Gothic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MS Gothic"/>
              </a:rPr>
              <a:t>and</a:t>
            </a:r>
            <a:r>
              <a:rPr lang="de-DE" dirty="0">
                <a:solidFill>
                  <a:srgbClr val="000000"/>
                </a:solidFill>
                <a:cs typeface="MS Gothic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MS Gothic"/>
              </a:rPr>
              <a:t>for</a:t>
            </a:r>
            <a:r>
              <a:rPr lang="de-DE" dirty="0">
                <a:solidFill>
                  <a:srgbClr val="000000"/>
                </a:solidFill>
                <a:cs typeface="MS Gothic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MS Gothic"/>
              </a:rPr>
              <a:t>each</a:t>
            </a:r>
            <a:r>
              <a:rPr lang="de-DE" dirty="0">
                <a:solidFill>
                  <a:srgbClr val="000000"/>
                </a:solidFill>
                <a:cs typeface="MS Gothic"/>
              </a:rPr>
              <a:t> </a:t>
            </a:r>
            <a:r>
              <a:rPr lang="de-DE" dirty="0" err="1" smtClean="0">
                <a:solidFill>
                  <a:srgbClr val="000000"/>
                </a:solidFill>
                <a:cs typeface="MS Gothic"/>
              </a:rPr>
              <a:t>application</a:t>
            </a:r>
            <a:r>
              <a:rPr lang="de-DE" dirty="0" smtClean="0">
                <a:solidFill>
                  <a:srgbClr val="000000"/>
                </a:solidFill>
                <a:cs typeface="MS Gothic"/>
              </a:rPr>
              <a:t>.</a:t>
            </a:r>
          </a:p>
          <a:p>
            <a:r>
              <a:rPr lang="de-DE" dirty="0" smtClean="0">
                <a:solidFill>
                  <a:srgbClr val="000000"/>
                </a:solidFill>
                <a:cs typeface="MS Gothic"/>
              </a:rPr>
              <a:t>The </a:t>
            </a:r>
            <a:r>
              <a:rPr lang="de-DE" dirty="0" err="1">
                <a:solidFill>
                  <a:srgbClr val="000000"/>
                </a:solidFill>
                <a:cs typeface="MS Gothic"/>
              </a:rPr>
              <a:t>user</a:t>
            </a:r>
            <a:r>
              <a:rPr lang="de-DE" dirty="0">
                <a:solidFill>
                  <a:srgbClr val="000000"/>
                </a:solidFill>
                <a:cs typeface="MS Gothic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MS Gothic"/>
              </a:rPr>
              <a:t>only</a:t>
            </a:r>
            <a:r>
              <a:rPr lang="de-DE" dirty="0">
                <a:solidFill>
                  <a:srgbClr val="000000"/>
                </a:solidFill>
                <a:cs typeface="MS Gothic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MS Gothic"/>
              </a:rPr>
              <a:t>sees</a:t>
            </a:r>
            <a:r>
              <a:rPr lang="de-DE" dirty="0">
                <a:solidFill>
                  <a:srgbClr val="000000"/>
                </a:solidFill>
                <a:cs typeface="MS Gothic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MS Gothic"/>
              </a:rPr>
              <a:t>those</a:t>
            </a:r>
            <a:r>
              <a:rPr lang="de-DE" dirty="0">
                <a:solidFill>
                  <a:srgbClr val="000000"/>
                </a:solidFill>
                <a:cs typeface="MS Gothic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MS Gothic"/>
              </a:rPr>
              <a:t>applications</a:t>
            </a:r>
            <a:r>
              <a:rPr lang="de-DE" dirty="0">
                <a:solidFill>
                  <a:srgbClr val="000000"/>
                </a:solidFill>
                <a:cs typeface="MS Gothic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MS Gothic"/>
              </a:rPr>
              <a:t>where</a:t>
            </a:r>
            <a:r>
              <a:rPr lang="de-DE" dirty="0">
                <a:solidFill>
                  <a:srgbClr val="000000"/>
                </a:solidFill>
                <a:cs typeface="MS Gothic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MS Gothic"/>
              </a:rPr>
              <a:t>permissions</a:t>
            </a:r>
            <a:r>
              <a:rPr lang="de-DE" dirty="0">
                <a:solidFill>
                  <a:srgbClr val="000000"/>
                </a:solidFill>
                <a:cs typeface="MS Gothic"/>
              </a:rPr>
              <a:t> in </a:t>
            </a:r>
            <a:r>
              <a:rPr lang="de-DE" dirty="0" err="1">
                <a:solidFill>
                  <a:srgbClr val="000000"/>
                </a:solidFill>
                <a:cs typeface="MS Gothic"/>
              </a:rPr>
              <a:t>both</a:t>
            </a:r>
            <a:r>
              <a:rPr lang="de-DE" dirty="0">
                <a:solidFill>
                  <a:srgbClr val="000000"/>
                </a:solidFill>
                <a:cs typeface="MS Gothic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MS Gothic"/>
              </a:rPr>
              <a:t>levels</a:t>
            </a:r>
            <a:r>
              <a:rPr lang="de-DE" dirty="0">
                <a:solidFill>
                  <a:srgbClr val="000000"/>
                </a:solidFill>
                <a:cs typeface="MS Gothic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MS Gothic"/>
              </a:rPr>
              <a:t>are</a:t>
            </a:r>
            <a:r>
              <a:rPr lang="de-DE" dirty="0">
                <a:solidFill>
                  <a:srgbClr val="000000"/>
                </a:solidFill>
                <a:cs typeface="MS Gothic"/>
              </a:rPr>
              <a:t> </a:t>
            </a:r>
            <a:r>
              <a:rPr lang="de-DE" dirty="0" err="1">
                <a:solidFill>
                  <a:srgbClr val="000000"/>
                </a:solidFill>
                <a:cs typeface="MS Gothic"/>
              </a:rPr>
              <a:t>granted</a:t>
            </a:r>
            <a:r>
              <a:rPr lang="de-DE" dirty="0">
                <a:solidFill>
                  <a:srgbClr val="000000"/>
                </a:solidFill>
                <a:cs typeface="MS Gothic"/>
              </a:rPr>
              <a:t>.</a:t>
            </a:r>
          </a:p>
          <a:p>
            <a:pPr marL="258721" indent="-255546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de-DE" dirty="0">
              <a:solidFill>
                <a:srgbClr val="000000"/>
              </a:solidFill>
              <a:cs typeface="MS Gothic"/>
            </a:endParaRPr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215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Application </a:t>
            </a:r>
            <a:r>
              <a:rPr lang="fr-FR" dirty="0" err="1" smtClean="0"/>
              <a:t>Registry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quarter" idx="11"/>
          </p:nvPr>
        </p:nvPicPr>
        <p:blipFill>
          <a:blip r:embed="rId2"/>
          <a:srcRect l="-12097" r="-12097"/>
          <a:stretch>
            <a:fillRect/>
          </a:stretch>
        </p:blipFill>
        <p:spPr/>
      </p:pic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7" name="Bulle rectangulaire à coins arrondis 6"/>
          <p:cNvSpPr/>
          <p:nvPr/>
        </p:nvSpPr>
        <p:spPr>
          <a:xfrm>
            <a:off x="6780837" y="470826"/>
            <a:ext cx="2214996" cy="746259"/>
          </a:xfrm>
          <a:prstGeom prst="wedgeRoundRectCallout">
            <a:avLst>
              <a:gd name="adj1" fmla="val -19933"/>
              <a:gd name="adj2" fmla="val 68604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58721" indent="-255546" algn="ctr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dirty="0" err="1" smtClean="0">
                <a:solidFill>
                  <a:srgbClr val="4C4C4C"/>
                </a:solidFill>
                <a:cs typeface="MS Gothic"/>
              </a:rPr>
              <a:t>Portlet</a:t>
            </a:r>
            <a:r>
              <a:rPr lang="en-GB" dirty="0" smtClean="0">
                <a:solidFill>
                  <a:srgbClr val="4C4C4C"/>
                </a:solidFill>
                <a:cs typeface="MS Gothic"/>
              </a:rPr>
              <a:t> and Gadgets management</a:t>
            </a:r>
            <a:endParaRPr lang="en-GB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8" name="Cadre 7"/>
          <p:cNvSpPr/>
          <p:nvPr/>
        </p:nvSpPr>
        <p:spPr>
          <a:xfrm>
            <a:off x="1178021" y="2382463"/>
            <a:ext cx="1044479" cy="45538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Cadre 8"/>
          <p:cNvSpPr/>
          <p:nvPr/>
        </p:nvSpPr>
        <p:spPr>
          <a:xfrm>
            <a:off x="6780837" y="1333519"/>
            <a:ext cx="1044479" cy="45538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5058833" y="1619250"/>
            <a:ext cx="1068917" cy="423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Bulle rectangulaire à coins arrondis 11"/>
          <p:cNvSpPr/>
          <p:nvPr/>
        </p:nvSpPr>
        <p:spPr>
          <a:xfrm>
            <a:off x="1037631" y="1217085"/>
            <a:ext cx="2214996" cy="373129"/>
          </a:xfrm>
          <a:prstGeom prst="wedgeRoundRectCallout">
            <a:avLst>
              <a:gd name="adj1" fmla="val -19933"/>
              <a:gd name="adj2" fmla="val 68604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58721" indent="-255546" algn="ctr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dirty="0" smtClean="0">
                <a:solidFill>
                  <a:srgbClr val="4C4C4C"/>
                </a:solidFill>
                <a:cs typeface="MS Gothic"/>
              </a:rPr>
              <a:t>Add Category</a:t>
            </a:r>
            <a:endParaRPr lang="en-GB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13" name="Cadre 12"/>
          <p:cNvSpPr/>
          <p:nvPr/>
        </p:nvSpPr>
        <p:spPr>
          <a:xfrm>
            <a:off x="6816824" y="1771660"/>
            <a:ext cx="1044479" cy="45538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4" name="Bulle rectangulaire à coins arrondis 13"/>
          <p:cNvSpPr/>
          <p:nvPr/>
        </p:nvSpPr>
        <p:spPr>
          <a:xfrm>
            <a:off x="6780837" y="2422393"/>
            <a:ext cx="2214996" cy="746259"/>
          </a:xfrm>
          <a:prstGeom prst="wedgeRoundRectCallout">
            <a:avLst>
              <a:gd name="adj1" fmla="val -22322"/>
              <a:gd name="adj2" fmla="val -67542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58721" indent="-255546" algn="ctr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dirty="0" smtClean="0">
                <a:solidFill>
                  <a:srgbClr val="4C4C4C"/>
                </a:solidFill>
                <a:cs typeface="MS Gothic"/>
              </a:rPr>
              <a:t>Import All available Applications (don’t use this)</a:t>
            </a:r>
            <a:endParaRPr lang="en-GB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15" name="Cadre 14"/>
          <p:cNvSpPr/>
          <p:nvPr/>
        </p:nvSpPr>
        <p:spPr>
          <a:xfrm>
            <a:off x="1330421" y="3168652"/>
            <a:ext cx="1044479" cy="45538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Bulle rectangulaire à coins arrondis 15"/>
          <p:cNvSpPr/>
          <p:nvPr/>
        </p:nvSpPr>
        <p:spPr>
          <a:xfrm>
            <a:off x="2431360" y="2394866"/>
            <a:ext cx="2214996" cy="373129"/>
          </a:xfrm>
          <a:prstGeom prst="wedgeRoundRectCallout">
            <a:avLst>
              <a:gd name="adj1" fmla="val -52901"/>
              <a:gd name="adj2" fmla="val -19323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58721" indent="-255546" algn="ctr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dirty="0" smtClean="0">
                <a:solidFill>
                  <a:srgbClr val="4C4C4C"/>
                </a:solidFill>
                <a:cs typeface="MS Gothic"/>
              </a:rPr>
              <a:t>Category</a:t>
            </a:r>
            <a:endParaRPr lang="en-GB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17" name="Bulle rectangulaire à coins arrondis 16"/>
          <p:cNvSpPr/>
          <p:nvPr/>
        </p:nvSpPr>
        <p:spPr>
          <a:xfrm>
            <a:off x="2431360" y="3168652"/>
            <a:ext cx="2214996" cy="373129"/>
          </a:xfrm>
          <a:prstGeom prst="wedgeRoundRectCallout">
            <a:avLst>
              <a:gd name="adj1" fmla="val -52901"/>
              <a:gd name="adj2" fmla="val -19323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58721" indent="-255546" algn="ctr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dirty="0" smtClean="0">
                <a:solidFill>
                  <a:srgbClr val="4C4C4C"/>
                </a:solidFill>
                <a:cs typeface="MS Gothic"/>
              </a:rPr>
              <a:t>Application</a:t>
            </a:r>
            <a:endParaRPr lang="en-GB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18" name="Bulle rectangulaire à coins arrondis 17"/>
          <p:cNvSpPr/>
          <p:nvPr/>
        </p:nvSpPr>
        <p:spPr>
          <a:xfrm>
            <a:off x="2843837" y="4987793"/>
            <a:ext cx="2214996" cy="746259"/>
          </a:xfrm>
          <a:prstGeom prst="wedgeRoundRectCallout">
            <a:avLst>
              <a:gd name="adj1" fmla="val 20203"/>
              <a:gd name="adj2" fmla="val -67542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58721" indent="-255546" algn="ctr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dirty="0" smtClean="0">
                <a:solidFill>
                  <a:srgbClr val="4C4C4C"/>
                </a:solidFill>
                <a:cs typeface="MS Gothic"/>
              </a:rPr>
              <a:t>Manage Access Permissions on application</a:t>
            </a:r>
            <a:endParaRPr lang="en-GB" dirty="0">
              <a:solidFill>
                <a:srgbClr val="4C4C4C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47810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Site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 dirty="0">
                <a:solidFill>
                  <a:srgbClr val="4C4C4C"/>
                </a:solidFill>
                <a:cs typeface="MS Gothic"/>
              </a:rPr>
              <a:t>The URL is composed of the current site and the chosen navigation node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614" y="2142382"/>
            <a:ext cx="6014206" cy="3484023"/>
          </a:xfrm>
          <a:prstGeom prst="rect">
            <a:avLst/>
          </a:prstGeom>
        </p:spPr>
      </p:pic>
      <p:sp>
        <p:nvSpPr>
          <p:cNvPr id="7" name="Bulle rectangulaire à coins arrondis 6"/>
          <p:cNvSpPr/>
          <p:nvPr/>
        </p:nvSpPr>
        <p:spPr>
          <a:xfrm>
            <a:off x="4246035" y="1599674"/>
            <a:ext cx="2617418" cy="668955"/>
          </a:xfrm>
          <a:prstGeom prst="wedgeRoundRectCallou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&lt;site&gt;/&lt;navigation&gt;</a:t>
            </a:r>
            <a:endParaRPr lang="fr-FR" dirty="0"/>
          </a:p>
        </p:txBody>
      </p:sp>
      <p:sp>
        <p:nvSpPr>
          <p:cNvPr id="8" name="Bulle rectangulaire à coins arrondis 7"/>
          <p:cNvSpPr/>
          <p:nvPr/>
        </p:nvSpPr>
        <p:spPr>
          <a:xfrm>
            <a:off x="371475" y="4476369"/>
            <a:ext cx="2617418" cy="668955"/>
          </a:xfrm>
          <a:prstGeom prst="wedgeRoundRectCallout">
            <a:avLst>
              <a:gd name="adj1" fmla="val 22871"/>
              <a:gd name="adj2" fmla="val -67935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Current</a:t>
            </a:r>
            <a:r>
              <a:rPr lang="fr-FR" dirty="0" smtClean="0"/>
              <a:t> page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992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Application </a:t>
            </a:r>
            <a:r>
              <a:rPr lang="fr-FR" dirty="0" err="1" smtClean="0"/>
              <a:t>Registry</a:t>
            </a:r>
            <a:r>
              <a:rPr lang="fr-FR" dirty="0" smtClean="0"/>
              <a:t> - </a:t>
            </a:r>
            <a:r>
              <a:rPr lang="fr-FR" dirty="0" err="1" smtClean="0"/>
              <a:t>Portlets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quarter" idx="11"/>
          </p:nvPr>
        </p:nvPicPr>
        <p:blipFill>
          <a:blip r:embed="rId2"/>
          <a:srcRect t="-49132" b="-49132"/>
          <a:stretch>
            <a:fillRect/>
          </a:stretch>
        </p:blipFill>
        <p:spPr/>
      </p:pic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230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Application </a:t>
            </a:r>
            <a:r>
              <a:rPr lang="fr-FR" dirty="0" err="1" smtClean="0"/>
              <a:t>Registry</a:t>
            </a:r>
            <a:r>
              <a:rPr lang="fr-FR" dirty="0" smtClean="0"/>
              <a:t> - Gadgets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quarter" idx="11"/>
          </p:nvPr>
        </p:nvPicPr>
        <p:blipFill>
          <a:blip r:embed="rId2"/>
          <a:srcRect t="-20406" b="-20406"/>
          <a:stretch>
            <a:fillRect/>
          </a:stretch>
        </p:blipFill>
        <p:spPr/>
      </p:pic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7" name="Cadre 6"/>
          <p:cNvSpPr/>
          <p:nvPr/>
        </p:nvSpPr>
        <p:spPr>
          <a:xfrm>
            <a:off x="447771" y="2287213"/>
            <a:ext cx="1351396" cy="45538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Bulle rectangulaire à coins arrondis 7"/>
          <p:cNvSpPr/>
          <p:nvPr/>
        </p:nvSpPr>
        <p:spPr>
          <a:xfrm>
            <a:off x="366234" y="2913460"/>
            <a:ext cx="2865866" cy="746259"/>
          </a:xfrm>
          <a:prstGeom prst="wedgeRoundRectCallout">
            <a:avLst>
              <a:gd name="adj1" fmla="val -21157"/>
              <a:gd name="adj2" fmla="val -73215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58721" indent="-255546" algn="ctr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dirty="0" smtClean="0">
                <a:solidFill>
                  <a:srgbClr val="4C4C4C"/>
                </a:solidFill>
                <a:cs typeface="MS Gothic"/>
              </a:rPr>
              <a:t>Add a remote gadget by its URL</a:t>
            </a:r>
            <a:endParaRPr lang="en-GB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9" name="Cadre 8"/>
          <p:cNvSpPr/>
          <p:nvPr/>
        </p:nvSpPr>
        <p:spPr>
          <a:xfrm>
            <a:off x="1813985" y="2287213"/>
            <a:ext cx="1351396" cy="45538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Bulle rectangulaire à coins arrondis 9"/>
          <p:cNvSpPr/>
          <p:nvPr/>
        </p:nvSpPr>
        <p:spPr>
          <a:xfrm>
            <a:off x="1819694" y="1395796"/>
            <a:ext cx="2865866" cy="746259"/>
          </a:xfrm>
          <a:prstGeom prst="wedgeRoundRectCallout">
            <a:avLst>
              <a:gd name="adj1" fmla="val -20788"/>
              <a:gd name="adj2" fmla="val 72858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58721" indent="-255546" algn="ctr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dirty="0" smtClean="0">
                <a:solidFill>
                  <a:srgbClr val="4C4C4C"/>
                </a:solidFill>
                <a:cs typeface="MS Gothic"/>
              </a:rPr>
              <a:t>Create a new gadget stored in the Platform</a:t>
            </a:r>
            <a:endParaRPr lang="en-GB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11" name="Cadre 10"/>
          <p:cNvSpPr/>
          <p:nvPr/>
        </p:nvSpPr>
        <p:spPr>
          <a:xfrm>
            <a:off x="4837959" y="4651529"/>
            <a:ext cx="1840123" cy="45538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Bulle rectangulaire à coins arrondis 11"/>
          <p:cNvSpPr/>
          <p:nvPr/>
        </p:nvSpPr>
        <p:spPr>
          <a:xfrm>
            <a:off x="3499585" y="5220612"/>
            <a:ext cx="2865866" cy="746259"/>
          </a:xfrm>
          <a:prstGeom prst="wedgeRoundRectCallout">
            <a:avLst>
              <a:gd name="adj1" fmla="val 20203"/>
              <a:gd name="adj2" fmla="val -74633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58721" indent="-255546" algn="ctr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dirty="0" smtClean="0">
                <a:solidFill>
                  <a:srgbClr val="4C4C4C"/>
                </a:solidFill>
                <a:cs typeface="MS Gothic"/>
              </a:rPr>
              <a:t>Add into categories to be able to use gadgets</a:t>
            </a:r>
            <a:endParaRPr lang="en-GB" dirty="0">
              <a:solidFill>
                <a:srgbClr val="4C4C4C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586394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Exercise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7847258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Exercise</a:t>
            </a:r>
            <a:r>
              <a:rPr lang="fr-FR" dirty="0" smtClean="0"/>
              <a:t> 1/2 : Application </a:t>
            </a:r>
            <a:r>
              <a:rPr lang="fr-FR" dirty="0" err="1" smtClean="0"/>
              <a:t>Registry</a:t>
            </a:r>
            <a:r>
              <a:rPr lang="fr-FR" dirty="0" smtClean="0"/>
              <a:t> (20 minutes)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GB" sz="2800" dirty="0" smtClean="0">
                <a:solidFill>
                  <a:srgbClr val="000000"/>
                </a:solidFill>
                <a:cs typeface="MS Gothic"/>
              </a:rPr>
              <a:t>Configure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cs typeface="MS Gothic"/>
              </a:rPr>
              <a:t>Create </a:t>
            </a:r>
            <a:r>
              <a:rPr lang="en-US" dirty="0">
                <a:solidFill>
                  <a:srgbClr val="000000"/>
                </a:solidFill>
                <a:cs typeface="MS Gothic"/>
              </a:rPr>
              <a:t>a new application category “Bike Applications”</a:t>
            </a:r>
            <a:r>
              <a:rPr lang="en-US" dirty="0" smtClean="0">
                <a:solidFill>
                  <a:srgbClr val="000000"/>
                </a:solidFill>
                <a:cs typeface="MS Gothic"/>
              </a:rPr>
              <a:t>.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cs typeface="MS Gothic"/>
              </a:rPr>
              <a:t>Add </a:t>
            </a:r>
            <a:r>
              <a:rPr lang="en-US" dirty="0">
                <a:solidFill>
                  <a:srgbClr val="000000"/>
                </a:solidFill>
                <a:cs typeface="MS Gothic"/>
              </a:rPr>
              <a:t>some applications to your </a:t>
            </a:r>
            <a:r>
              <a:rPr lang="en-US" dirty="0" smtClean="0">
                <a:solidFill>
                  <a:srgbClr val="000000"/>
                </a:solidFill>
                <a:cs typeface="MS Gothic"/>
              </a:rPr>
              <a:t>category.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cs typeface="MS Gothic"/>
              </a:rPr>
              <a:t>Make </a:t>
            </a:r>
            <a:r>
              <a:rPr lang="en-US" dirty="0">
                <a:solidFill>
                  <a:srgbClr val="000000"/>
                </a:solidFill>
                <a:cs typeface="MS Gothic"/>
              </a:rPr>
              <a:t>your category accessible to all </a:t>
            </a:r>
            <a:r>
              <a:rPr lang="en-US" dirty="0" smtClean="0">
                <a:solidFill>
                  <a:srgbClr val="000000"/>
                </a:solidFill>
                <a:cs typeface="MS Gothic"/>
              </a:rPr>
              <a:t>users.</a:t>
            </a:r>
          </a:p>
          <a:p>
            <a:r>
              <a:rPr lang="en-GB" sz="3000" dirty="0" smtClean="0">
                <a:solidFill>
                  <a:srgbClr val="000000"/>
                </a:solidFill>
                <a:cs typeface="MS Gothic"/>
              </a:rPr>
              <a:t>Gadget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cs typeface="MS Gothic"/>
              </a:rPr>
              <a:t>Switch </a:t>
            </a:r>
            <a:r>
              <a:rPr lang="en-US" dirty="0">
                <a:solidFill>
                  <a:srgbClr val="000000"/>
                </a:solidFill>
                <a:cs typeface="MS Gothic"/>
              </a:rPr>
              <a:t>to the Gadget panel. Create a new </a:t>
            </a:r>
            <a:r>
              <a:rPr lang="en-US" dirty="0" smtClean="0">
                <a:solidFill>
                  <a:srgbClr val="000000"/>
                </a:solidFill>
                <a:cs typeface="MS Gothic"/>
              </a:rPr>
              <a:t>gadget.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cs typeface="MS Gothic"/>
              </a:rPr>
              <a:t>Modify </a:t>
            </a:r>
            <a:r>
              <a:rPr lang="en-US" dirty="0">
                <a:solidFill>
                  <a:srgbClr val="000000"/>
                </a:solidFill>
                <a:cs typeface="MS Gothic"/>
              </a:rPr>
              <a:t>the gadget code by replacing “hello world” by “</a:t>
            </a:r>
            <a:r>
              <a:rPr lang="en-US" dirty="0" err="1">
                <a:solidFill>
                  <a:srgbClr val="000000"/>
                </a:solidFill>
                <a:cs typeface="MS Gothic"/>
              </a:rPr>
              <a:t>toto</a:t>
            </a:r>
            <a:r>
              <a:rPr lang="en-US" dirty="0">
                <a:solidFill>
                  <a:srgbClr val="000000"/>
                </a:solidFill>
                <a:cs typeface="MS Gothic"/>
              </a:rPr>
              <a:t>”. Save and add it to your new </a:t>
            </a:r>
            <a:r>
              <a:rPr lang="en-US" dirty="0" smtClean="0">
                <a:solidFill>
                  <a:srgbClr val="000000"/>
                </a:solidFill>
                <a:cs typeface="MS Gothic"/>
              </a:rPr>
              <a:t>category.</a:t>
            </a:r>
          </a:p>
          <a:p>
            <a:r>
              <a:rPr lang="en-US" sz="3000" dirty="0" smtClean="0">
                <a:solidFill>
                  <a:srgbClr val="000000"/>
                </a:solidFill>
                <a:cs typeface="MS Gothic"/>
              </a:rPr>
              <a:t>Layout</a:t>
            </a:r>
            <a:endParaRPr lang="en-US" dirty="0" smtClean="0">
              <a:solidFill>
                <a:srgbClr val="000000"/>
              </a:solidFill>
              <a:cs typeface="MS Gothic"/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  <a:cs typeface="MS Gothic"/>
              </a:rPr>
              <a:t>Create </a:t>
            </a:r>
            <a:r>
              <a:rPr lang="en-US" dirty="0">
                <a:solidFill>
                  <a:srgbClr val="000000"/>
                </a:solidFill>
                <a:cs typeface="MS Gothic"/>
              </a:rPr>
              <a:t>a test page, open the layout and test the new category and applications.</a:t>
            </a:r>
          </a:p>
          <a:p>
            <a:pPr marL="258721" indent="-255546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US" dirty="0">
              <a:solidFill>
                <a:srgbClr val="000000"/>
              </a:solidFill>
              <a:cs typeface="MS Gothic"/>
            </a:endParaRPr>
          </a:p>
          <a:p>
            <a:pPr marL="258721" indent="-255546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dirty="0">
              <a:solidFill>
                <a:srgbClr val="4C4C4C"/>
              </a:solidFill>
              <a:cs typeface="MS Gothic"/>
            </a:endParaRPr>
          </a:p>
          <a:p>
            <a:pPr marL="639657" lvl="1" indent="-209515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dirty="0">
              <a:solidFill>
                <a:srgbClr val="4C4C4C"/>
              </a:solidFill>
              <a:cs typeface="MS Gothic"/>
            </a:endParaRPr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7709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Exercise</a:t>
            </a:r>
            <a:r>
              <a:rPr lang="fr-FR" dirty="0" smtClean="0"/>
              <a:t> 2/2 : Application </a:t>
            </a:r>
            <a:r>
              <a:rPr lang="fr-FR" dirty="0" err="1" smtClean="0"/>
              <a:t>Registry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GB" sz="2400" dirty="0" smtClean="0">
                <a:solidFill>
                  <a:srgbClr val="000000"/>
                </a:solidFill>
                <a:cs typeface="MS Gothic"/>
              </a:rPr>
              <a:t>Permissions</a:t>
            </a:r>
            <a:endParaRPr lang="en-GB" sz="1800" dirty="0" smtClean="0">
              <a:solidFill>
                <a:srgbClr val="000000"/>
              </a:solidFill>
              <a:cs typeface="MS Gothic"/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  <a:cs typeface="MS Gothic"/>
              </a:rPr>
              <a:t>Create </a:t>
            </a:r>
            <a:r>
              <a:rPr lang="en-US" dirty="0">
                <a:solidFill>
                  <a:srgbClr val="000000"/>
                </a:solidFill>
                <a:cs typeface="MS Gothic"/>
              </a:rPr>
              <a:t>an application category only accessible for the group “organization/management”</a:t>
            </a:r>
            <a:r>
              <a:rPr lang="en-US" dirty="0" smtClean="0">
                <a:solidFill>
                  <a:srgbClr val="000000"/>
                </a:solidFill>
                <a:cs typeface="MS Gothic"/>
              </a:rPr>
              <a:t>.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cs typeface="MS Gothic"/>
              </a:rPr>
              <a:t>Open </a:t>
            </a:r>
            <a:r>
              <a:rPr lang="en-US" dirty="0">
                <a:solidFill>
                  <a:srgbClr val="000000"/>
                </a:solidFill>
                <a:cs typeface="MS Gothic"/>
              </a:rPr>
              <a:t>an application in a public category and make it visible only to the  management, put this application into a category available to all </a:t>
            </a:r>
            <a:r>
              <a:rPr lang="en-US" dirty="0" smtClean="0">
                <a:solidFill>
                  <a:srgbClr val="000000"/>
                </a:solidFill>
                <a:cs typeface="MS Gothic"/>
              </a:rPr>
              <a:t>users.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cs typeface="MS Gothic"/>
              </a:rPr>
              <a:t>Login </a:t>
            </a:r>
            <a:r>
              <a:rPr lang="en-US" dirty="0">
                <a:solidFill>
                  <a:srgbClr val="000000"/>
                </a:solidFill>
                <a:cs typeface="MS Gothic"/>
              </a:rPr>
              <a:t>as “</a:t>
            </a:r>
            <a:r>
              <a:rPr lang="en-US" dirty="0" err="1">
                <a:solidFill>
                  <a:srgbClr val="000000"/>
                </a:solidFill>
                <a:cs typeface="MS Gothic"/>
              </a:rPr>
              <a:t>elena</a:t>
            </a:r>
            <a:r>
              <a:rPr lang="en-US" dirty="0">
                <a:solidFill>
                  <a:srgbClr val="000000"/>
                </a:solidFill>
                <a:cs typeface="MS Gothic"/>
              </a:rPr>
              <a:t>”, </a:t>
            </a:r>
            <a:endParaRPr lang="en-US" dirty="0" smtClean="0">
              <a:solidFill>
                <a:srgbClr val="000000"/>
              </a:solidFill>
              <a:cs typeface="MS Gothic"/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  <a:cs typeface="MS Gothic"/>
              </a:rPr>
              <a:t>Click </a:t>
            </a:r>
            <a:r>
              <a:rPr lang="en-US" dirty="0">
                <a:solidFill>
                  <a:srgbClr val="000000"/>
                </a:solidFill>
                <a:cs typeface="MS Gothic"/>
              </a:rPr>
              <a:t>on </a:t>
            </a:r>
            <a:r>
              <a:rPr lang="en-US" dirty="0" smtClean="0">
                <a:solidFill>
                  <a:srgbClr val="000000"/>
                </a:solidFill>
                <a:cs typeface="MS Gothic"/>
              </a:rPr>
              <a:t>dashboard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cs typeface="MS Gothic"/>
              </a:rPr>
              <a:t>Add </a:t>
            </a:r>
            <a:r>
              <a:rPr lang="en-US" dirty="0">
                <a:solidFill>
                  <a:srgbClr val="000000"/>
                </a:solidFill>
                <a:cs typeface="MS Gothic"/>
              </a:rPr>
              <a:t>new page. Check if there are categories and application that are only accessible to the </a:t>
            </a:r>
            <a:r>
              <a:rPr lang="en-US" dirty="0" smtClean="0">
                <a:solidFill>
                  <a:srgbClr val="000000"/>
                </a:solidFill>
                <a:cs typeface="MS Gothic"/>
              </a:rPr>
              <a:t>management.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cs typeface="MS Gothic"/>
              </a:rPr>
              <a:t>Logout</a:t>
            </a:r>
            <a:r>
              <a:rPr lang="en-US" dirty="0">
                <a:solidFill>
                  <a:srgbClr val="000000"/>
                </a:solidFill>
                <a:cs typeface="MS Gothic"/>
              </a:rPr>
              <a:t>, login as john, put “</a:t>
            </a:r>
            <a:r>
              <a:rPr lang="en-US" dirty="0" err="1">
                <a:solidFill>
                  <a:srgbClr val="000000"/>
                </a:solidFill>
                <a:cs typeface="MS Gothic"/>
              </a:rPr>
              <a:t>elena</a:t>
            </a:r>
            <a:r>
              <a:rPr lang="en-US" dirty="0">
                <a:solidFill>
                  <a:srgbClr val="000000"/>
                </a:solidFill>
                <a:cs typeface="MS Gothic"/>
              </a:rPr>
              <a:t>” in the “organization/management” </a:t>
            </a:r>
            <a:r>
              <a:rPr lang="en-US" dirty="0" smtClean="0">
                <a:solidFill>
                  <a:srgbClr val="000000"/>
                </a:solidFill>
                <a:cs typeface="MS Gothic"/>
              </a:rPr>
              <a:t>group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cs typeface="MS Gothic"/>
              </a:rPr>
              <a:t>Click </a:t>
            </a:r>
            <a:r>
              <a:rPr lang="en-US" dirty="0">
                <a:solidFill>
                  <a:srgbClr val="000000"/>
                </a:solidFill>
                <a:cs typeface="MS Gothic"/>
              </a:rPr>
              <a:t>on </a:t>
            </a:r>
            <a:r>
              <a:rPr lang="en-US" dirty="0" smtClean="0">
                <a:solidFill>
                  <a:srgbClr val="000000"/>
                </a:solidFill>
                <a:cs typeface="MS Gothic"/>
              </a:rPr>
              <a:t>dashboard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cs typeface="MS Gothic"/>
              </a:rPr>
              <a:t>Add </a:t>
            </a:r>
            <a:r>
              <a:rPr lang="en-US" dirty="0">
                <a:solidFill>
                  <a:srgbClr val="000000"/>
                </a:solidFill>
                <a:cs typeface="MS Gothic"/>
              </a:rPr>
              <a:t>new page. Check if there are categories and application that are only accessible to the management</a:t>
            </a:r>
            <a:r>
              <a:rPr lang="en-US" dirty="0" smtClean="0">
                <a:solidFill>
                  <a:srgbClr val="000000"/>
                </a:solidFill>
                <a:cs typeface="MS Gothic"/>
              </a:rPr>
              <a:t>.</a:t>
            </a:r>
          </a:p>
          <a:p>
            <a:r>
              <a:rPr lang="en-US" sz="2400" dirty="0" smtClean="0">
                <a:solidFill>
                  <a:srgbClr val="000000"/>
                </a:solidFill>
                <a:cs typeface="MS Gothic"/>
              </a:rPr>
              <a:t>Import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cs typeface="MS Gothic"/>
              </a:rPr>
              <a:t>In the Application Registry, click on “Import Applications”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981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Group Sites and Navigations</a:t>
            </a:r>
            <a:br>
              <a:rPr lang="fr-FR" b="1" dirty="0" smtClean="0"/>
            </a:br>
            <a:r>
              <a:rPr lang="fr-FR" dirty="0" smtClean="0"/>
              <a:t>« one site per group »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4150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Groups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1800" dirty="0" smtClean="0">
                <a:solidFill>
                  <a:srgbClr val="4C4C4C"/>
                </a:solidFill>
              </a:rPr>
              <a:t>There </a:t>
            </a:r>
            <a:r>
              <a:rPr lang="en-GB" sz="1800" dirty="0">
                <a:solidFill>
                  <a:srgbClr val="4C4C4C"/>
                </a:solidFill>
              </a:rPr>
              <a:t>can be a portal for each group. Portal = layout + pages + </a:t>
            </a:r>
            <a:r>
              <a:rPr lang="en-GB" sz="1800" dirty="0" smtClean="0">
                <a:solidFill>
                  <a:srgbClr val="4C4C4C"/>
                </a:solidFill>
              </a:rPr>
              <a:t>navigation</a:t>
            </a:r>
          </a:p>
          <a:p>
            <a:r>
              <a:rPr lang="en-GB" sz="1800" dirty="0" smtClean="0">
                <a:solidFill>
                  <a:srgbClr val="4C4C4C"/>
                </a:solidFill>
              </a:rPr>
              <a:t>Each </a:t>
            </a:r>
            <a:r>
              <a:rPr lang="en-GB" sz="1800" dirty="0">
                <a:solidFill>
                  <a:srgbClr val="4C4C4C"/>
                </a:solidFill>
              </a:rPr>
              <a:t>user belongs to one or several </a:t>
            </a:r>
            <a:br>
              <a:rPr lang="en-GB" sz="1800" dirty="0">
                <a:solidFill>
                  <a:srgbClr val="4C4C4C"/>
                </a:solidFill>
              </a:rPr>
            </a:br>
            <a:r>
              <a:rPr lang="en-GB" sz="1800" dirty="0" smtClean="0">
                <a:solidFill>
                  <a:srgbClr val="4C4C4C"/>
                </a:solidFill>
              </a:rPr>
              <a:t>groups.</a:t>
            </a:r>
          </a:p>
          <a:p>
            <a:r>
              <a:rPr lang="en-GB" sz="1800" dirty="0" smtClean="0">
                <a:solidFill>
                  <a:srgbClr val="4C4C4C"/>
                </a:solidFill>
              </a:rPr>
              <a:t>You </a:t>
            </a:r>
            <a:r>
              <a:rPr lang="en-GB" sz="1800" dirty="0">
                <a:solidFill>
                  <a:srgbClr val="4C4C4C"/>
                </a:solidFill>
              </a:rPr>
              <a:t>see the navigations and pages </a:t>
            </a:r>
            <a:br>
              <a:rPr lang="en-GB" sz="1800" dirty="0">
                <a:solidFill>
                  <a:srgbClr val="4C4C4C"/>
                </a:solidFill>
              </a:rPr>
            </a:br>
            <a:r>
              <a:rPr lang="en-GB" sz="1800" dirty="0">
                <a:solidFill>
                  <a:srgbClr val="4C4C4C"/>
                </a:solidFill>
              </a:rPr>
              <a:t>of your groups in the Admin Tool </a:t>
            </a:r>
            <a:r>
              <a:rPr lang="en-GB" sz="1800" dirty="0" smtClean="0">
                <a:solidFill>
                  <a:srgbClr val="4C4C4C"/>
                </a:solidFill>
              </a:rPr>
              <a:t>Bar.</a:t>
            </a:r>
          </a:p>
          <a:p>
            <a:r>
              <a:rPr lang="en-GB" sz="1800" dirty="0" smtClean="0">
                <a:solidFill>
                  <a:srgbClr val="4C4C4C"/>
                </a:solidFill>
              </a:rPr>
              <a:t>Only </a:t>
            </a:r>
            <a:r>
              <a:rPr lang="en-GB" sz="1800" dirty="0">
                <a:solidFill>
                  <a:srgbClr val="4C4C4C"/>
                </a:solidFill>
              </a:rPr>
              <a:t>those users with the role “manager” can modify the navigation of a group.</a:t>
            </a:r>
          </a:p>
          <a:p>
            <a:endParaRPr lang="fr-FR" sz="1800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36430" b="-36430"/>
          <a:stretch>
            <a:fillRect/>
          </a:stretch>
        </p:blipFill>
        <p:spPr/>
      </p:pic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0824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Groups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GB" sz="1800" dirty="0" smtClean="0">
                <a:solidFill>
                  <a:srgbClr val="4C4C4C"/>
                </a:solidFill>
              </a:rPr>
              <a:t>You </a:t>
            </a:r>
            <a:r>
              <a:rPr lang="en-GB" sz="1800" dirty="0">
                <a:solidFill>
                  <a:srgbClr val="4C4C4C"/>
                </a:solidFill>
              </a:rPr>
              <a:t>see all groups where you have the “manager” role, but only those which already have </a:t>
            </a:r>
            <a:r>
              <a:rPr lang="en-GB" sz="1800" dirty="0" smtClean="0">
                <a:solidFill>
                  <a:srgbClr val="4C4C4C"/>
                </a:solidFill>
              </a:rPr>
              <a:t>navigation.</a:t>
            </a:r>
          </a:p>
          <a:p>
            <a:r>
              <a:rPr lang="en-GB" sz="1800" dirty="0" smtClean="0">
                <a:solidFill>
                  <a:srgbClr val="4C4C4C"/>
                </a:solidFill>
              </a:rPr>
              <a:t>You </a:t>
            </a:r>
            <a:r>
              <a:rPr lang="en-GB" sz="1800" dirty="0">
                <a:solidFill>
                  <a:srgbClr val="4C4C4C"/>
                </a:solidFill>
              </a:rPr>
              <a:t>can add new navigations for groups where have the “manager” role.</a:t>
            </a:r>
          </a:p>
          <a:p>
            <a:endParaRPr lang="fr-FR" sz="18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5846"/>
            <a:ext cx="9144000" cy="3780605"/>
          </a:xfrm>
          <a:prstGeom prst="rect">
            <a:avLst/>
          </a:prstGeom>
        </p:spPr>
      </p:pic>
      <p:sp>
        <p:nvSpPr>
          <p:cNvPr id="7" name="Cadre 6"/>
          <p:cNvSpPr/>
          <p:nvPr/>
        </p:nvSpPr>
        <p:spPr>
          <a:xfrm>
            <a:off x="3885967" y="5268753"/>
            <a:ext cx="1351396" cy="45538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Bulle rectangulaire à coins arrondis 7"/>
          <p:cNvSpPr/>
          <p:nvPr/>
        </p:nvSpPr>
        <p:spPr>
          <a:xfrm>
            <a:off x="5435766" y="5236392"/>
            <a:ext cx="2865866" cy="746259"/>
          </a:xfrm>
          <a:prstGeom prst="wedgeRoundRectCallout">
            <a:avLst>
              <a:gd name="adj1" fmla="val -55023"/>
              <a:gd name="adj2" fmla="val -23409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58721" indent="-255546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dirty="0">
                <a:solidFill>
                  <a:srgbClr val="4C4C4C"/>
                </a:solidFill>
                <a:cs typeface="MS Gothic"/>
              </a:rPr>
              <a:t>Add a group to this list that does not have navigation nodes yet.</a:t>
            </a:r>
          </a:p>
        </p:txBody>
      </p:sp>
      <p:sp>
        <p:nvSpPr>
          <p:cNvPr id="9" name="Bulle rectangulaire à coins arrondis 8"/>
          <p:cNvSpPr/>
          <p:nvPr/>
        </p:nvSpPr>
        <p:spPr>
          <a:xfrm>
            <a:off x="371599" y="5236392"/>
            <a:ext cx="3191809" cy="746259"/>
          </a:xfrm>
          <a:prstGeom prst="wedgeRoundRectCallout">
            <a:avLst>
              <a:gd name="adj1" fmla="val -20410"/>
              <a:gd name="adj2" fmla="val -63530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58721" indent="-255546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dirty="0">
                <a:solidFill>
                  <a:srgbClr val="4C4C4C"/>
                </a:solidFill>
                <a:cs typeface="MS Gothic"/>
              </a:rPr>
              <a:t>Group with navigation and where the connected user has the role “manager”</a:t>
            </a:r>
          </a:p>
        </p:txBody>
      </p:sp>
      <p:sp>
        <p:nvSpPr>
          <p:cNvPr id="10" name="Cadre 9"/>
          <p:cNvSpPr/>
          <p:nvPr/>
        </p:nvSpPr>
        <p:spPr>
          <a:xfrm>
            <a:off x="207824" y="2281703"/>
            <a:ext cx="8555175" cy="2830823"/>
          </a:xfrm>
          <a:prstGeom prst="frame">
            <a:avLst>
              <a:gd name="adj1" fmla="val 155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1754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989" y="2047542"/>
            <a:ext cx="6870023" cy="406909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Groups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GB" sz="1800" dirty="0" smtClean="0">
                <a:solidFill>
                  <a:srgbClr val="4C4C4C"/>
                </a:solidFill>
              </a:rPr>
              <a:t>By </a:t>
            </a:r>
            <a:r>
              <a:rPr lang="en-GB" sz="1800" dirty="0">
                <a:solidFill>
                  <a:srgbClr val="4C4C4C"/>
                </a:solidFill>
              </a:rPr>
              <a:t>clicking on “Edit Properties” you can define the order of the group navigations in the menu</a:t>
            </a:r>
            <a:r>
              <a:rPr lang="en-GB" sz="1800" dirty="0" smtClean="0">
                <a:solidFill>
                  <a:srgbClr val="4C4C4C"/>
                </a:solidFill>
              </a:rPr>
              <a:t>.</a:t>
            </a:r>
            <a:endParaRPr lang="en-GB" sz="1800" dirty="0">
              <a:solidFill>
                <a:srgbClr val="4C4C4C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7" name="Cadre 6"/>
          <p:cNvSpPr/>
          <p:nvPr/>
        </p:nvSpPr>
        <p:spPr>
          <a:xfrm>
            <a:off x="2732150" y="4322210"/>
            <a:ext cx="1351396" cy="45538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Bulle rectangulaire à coins arrondis 7"/>
          <p:cNvSpPr/>
          <p:nvPr/>
        </p:nvSpPr>
        <p:spPr>
          <a:xfrm>
            <a:off x="5026061" y="4400114"/>
            <a:ext cx="2865866" cy="746259"/>
          </a:xfrm>
          <a:prstGeom prst="wedgeRoundRectCallout">
            <a:avLst>
              <a:gd name="adj1" fmla="val -55023"/>
              <a:gd name="adj2" fmla="val -23409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58721" indent="-255546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dirty="0" smtClean="0">
                <a:solidFill>
                  <a:srgbClr val="4C4C4C"/>
                </a:solidFill>
                <a:cs typeface="MS Gothic"/>
              </a:rPr>
              <a:t>You can define the order of group navigations by priority.</a:t>
            </a:r>
            <a:endParaRPr lang="en-GB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14" name="Cadre 13"/>
          <p:cNvSpPr/>
          <p:nvPr/>
        </p:nvSpPr>
        <p:spPr>
          <a:xfrm>
            <a:off x="6701229" y="2000055"/>
            <a:ext cx="1351396" cy="45538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6132998" y="2364294"/>
            <a:ext cx="1331913" cy="9808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6459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Group Navigation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fr-FR" dirty="0" smtClean="0"/>
          </a:p>
          <a:p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090" y="1528174"/>
            <a:ext cx="6318951" cy="3789271"/>
          </a:xfrm>
          <a:prstGeom prst="rect">
            <a:avLst/>
          </a:prstGeom>
        </p:spPr>
      </p:pic>
      <p:sp>
        <p:nvSpPr>
          <p:cNvPr id="9" name="Bulle rectangulaire à coins arrondis 8"/>
          <p:cNvSpPr/>
          <p:nvPr/>
        </p:nvSpPr>
        <p:spPr>
          <a:xfrm>
            <a:off x="5564767" y="3325268"/>
            <a:ext cx="2865866" cy="746259"/>
          </a:xfrm>
          <a:prstGeom prst="wedgeRoundRectCallout">
            <a:avLst>
              <a:gd name="adj1" fmla="val -55023"/>
              <a:gd name="adj2" fmla="val -23409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58721" indent="-255546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dirty="0" smtClean="0">
                <a:solidFill>
                  <a:srgbClr val="4C4C4C"/>
                </a:solidFill>
                <a:cs typeface="MS Gothic"/>
              </a:rPr>
              <a:t>Navigation of the group Content Management</a:t>
            </a:r>
            <a:endParaRPr lang="en-GB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10" name="Cadre 9"/>
          <p:cNvSpPr/>
          <p:nvPr/>
        </p:nvSpPr>
        <p:spPr>
          <a:xfrm>
            <a:off x="6132998" y="1544675"/>
            <a:ext cx="1351396" cy="45538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5564767" y="1908914"/>
            <a:ext cx="1331913" cy="9808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479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Manage </a:t>
            </a:r>
            <a:r>
              <a:rPr lang="fr-FR" dirty="0" err="1" smtClean="0"/>
              <a:t>your</a:t>
            </a:r>
            <a:r>
              <a:rPr lang="fr-FR" dirty="0" smtClean="0"/>
              <a:t> sites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C4C4C"/>
                </a:solidFill>
                <a:cs typeface="MS Gothic"/>
              </a:rPr>
              <a:t>You </a:t>
            </a:r>
            <a:r>
              <a:rPr lang="en-US" dirty="0">
                <a:solidFill>
                  <a:srgbClr val="4C4C4C"/>
                </a:solidFill>
                <a:cs typeface="MS Gothic"/>
              </a:rPr>
              <a:t>can manage several </a:t>
            </a:r>
            <a:r>
              <a:rPr lang="en-US" dirty="0" smtClean="0">
                <a:solidFill>
                  <a:srgbClr val="4C4C4C"/>
                </a:solidFill>
                <a:cs typeface="MS Gothic"/>
              </a:rPr>
              <a:t>sites.</a:t>
            </a:r>
          </a:p>
          <a:p>
            <a:r>
              <a:rPr lang="en-US" dirty="0" smtClean="0">
                <a:solidFill>
                  <a:srgbClr val="4C4C4C"/>
                </a:solidFill>
                <a:cs typeface="MS Gothic"/>
              </a:rPr>
              <a:t>Sometimes </a:t>
            </a:r>
            <a:r>
              <a:rPr lang="en-US" dirty="0">
                <a:solidFill>
                  <a:srgbClr val="4C4C4C"/>
                </a:solidFill>
                <a:cs typeface="MS Gothic"/>
              </a:rPr>
              <a:t>the terms “site” and “portal” </a:t>
            </a:r>
            <a:br>
              <a:rPr lang="en-US" dirty="0">
                <a:solidFill>
                  <a:srgbClr val="4C4C4C"/>
                </a:solidFill>
                <a:cs typeface="MS Gothic"/>
              </a:rPr>
            </a:br>
            <a:r>
              <a:rPr lang="en-US" dirty="0">
                <a:solidFill>
                  <a:srgbClr val="4C4C4C"/>
                </a:solidFill>
                <a:cs typeface="MS Gothic"/>
              </a:rPr>
              <a:t>are </a:t>
            </a:r>
            <a:r>
              <a:rPr lang="en-US" dirty="0" smtClean="0">
                <a:solidFill>
                  <a:srgbClr val="4C4C4C"/>
                </a:solidFill>
                <a:cs typeface="MS Gothic"/>
              </a:rPr>
              <a:t>interchanged.</a:t>
            </a:r>
          </a:p>
          <a:p>
            <a:r>
              <a:rPr lang="en-US" dirty="0" smtClean="0">
                <a:solidFill>
                  <a:srgbClr val="4C4C4C"/>
                </a:solidFill>
                <a:cs typeface="MS Gothic"/>
              </a:rPr>
              <a:t>Each </a:t>
            </a:r>
            <a:r>
              <a:rPr lang="en-US" dirty="0">
                <a:solidFill>
                  <a:srgbClr val="4C4C4C"/>
                </a:solidFill>
                <a:cs typeface="MS Gothic"/>
              </a:rPr>
              <a:t>site has </a:t>
            </a:r>
            <a:r>
              <a:rPr lang="en-US" dirty="0" smtClean="0">
                <a:solidFill>
                  <a:srgbClr val="4C4C4C"/>
                </a:solidFill>
                <a:cs typeface="MS Gothic"/>
              </a:rPr>
              <a:t>its </a:t>
            </a:r>
            <a:r>
              <a:rPr lang="en-US" dirty="0">
                <a:solidFill>
                  <a:srgbClr val="4C4C4C"/>
                </a:solidFill>
                <a:cs typeface="MS Gothic"/>
              </a:rPr>
              <a:t>own layout, navigation, </a:t>
            </a:r>
            <a:br>
              <a:rPr lang="en-US" dirty="0">
                <a:solidFill>
                  <a:srgbClr val="4C4C4C"/>
                </a:solidFill>
                <a:cs typeface="MS Gothic"/>
              </a:rPr>
            </a:br>
            <a:r>
              <a:rPr lang="en-US" dirty="0">
                <a:solidFill>
                  <a:srgbClr val="4C4C4C"/>
                </a:solidFill>
                <a:cs typeface="MS Gothic"/>
              </a:rPr>
              <a:t>pages and properties.</a:t>
            </a:r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616" y="1091979"/>
            <a:ext cx="2468909" cy="206974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75113"/>
            <a:ext cx="9144000" cy="2241525"/>
          </a:xfrm>
          <a:prstGeom prst="rect">
            <a:avLst/>
          </a:prstGeom>
        </p:spPr>
      </p:pic>
      <p:sp>
        <p:nvSpPr>
          <p:cNvPr id="8" name="Cadre 7"/>
          <p:cNvSpPr/>
          <p:nvPr/>
        </p:nvSpPr>
        <p:spPr>
          <a:xfrm>
            <a:off x="7718961" y="4917079"/>
            <a:ext cx="1425039" cy="62048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Bulle rectangulaire à coins arrondis 8"/>
          <p:cNvSpPr/>
          <p:nvPr/>
        </p:nvSpPr>
        <p:spPr>
          <a:xfrm>
            <a:off x="6872077" y="3862531"/>
            <a:ext cx="1693768" cy="906236"/>
          </a:xfrm>
          <a:prstGeom prst="wedgeRoundRectCallout">
            <a:avLst>
              <a:gd name="adj1" fmla="val 21520"/>
              <a:gd name="adj2" fmla="val 68919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You </a:t>
            </a:r>
            <a:r>
              <a:rPr lang="fr-FR" dirty="0" err="1" smtClean="0"/>
              <a:t>cannot</a:t>
            </a:r>
            <a:r>
              <a:rPr lang="fr-FR" dirty="0" smtClean="0"/>
              <a:t> </a:t>
            </a:r>
            <a:r>
              <a:rPr lang="fr-FR" dirty="0" err="1" smtClean="0"/>
              <a:t>delete</a:t>
            </a:r>
            <a:r>
              <a:rPr lang="fr-FR" dirty="0" smtClean="0"/>
              <a:t> the default site</a:t>
            </a:r>
            <a:endParaRPr lang="fr-FR" dirty="0"/>
          </a:p>
        </p:txBody>
      </p:sp>
      <p:sp>
        <p:nvSpPr>
          <p:cNvPr id="10" name="Cadre 9"/>
          <p:cNvSpPr/>
          <p:nvPr/>
        </p:nvSpPr>
        <p:spPr>
          <a:xfrm>
            <a:off x="4749847" y="5370197"/>
            <a:ext cx="1425039" cy="62048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Bulle rectangulaire à coins arrondis 10"/>
          <p:cNvSpPr/>
          <p:nvPr/>
        </p:nvSpPr>
        <p:spPr>
          <a:xfrm>
            <a:off x="3902963" y="4315649"/>
            <a:ext cx="1693768" cy="906236"/>
          </a:xfrm>
          <a:prstGeom prst="wedgeRoundRectCallout">
            <a:avLst>
              <a:gd name="adj1" fmla="val 21520"/>
              <a:gd name="adj2" fmla="val 68919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Create</a:t>
            </a:r>
            <a:r>
              <a:rPr lang="fr-FR" dirty="0" smtClean="0"/>
              <a:t> a new site/portal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1299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Group Navigation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quarter" idx="11"/>
          </p:nvPr>
        </p:nvPicPr>
        <p:blipFill>
          <a:blip r:embed="rId2"/>
          <a:srcRect t="-7290" b="-7290"/>
          <a:stretch>
            <a:fillRect/>
          </a:stretch>
        </p:blipFill>
        <p:spPr>
          <a:xfrm>
            <a:off x="753341" y="1234209"/>
            <a:ext cx="7637318" cy="4649932"/>
          </a:xfrm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463" y="3302076"/>
            <a:ext cx="3950537" cy="2948589"/>
          </a:xfrm>
          <a:prstGeom prst="rect">
            <a:avLst/>
          </a:prstGeom>
        </p:spPr>
      </p:pic>
      <p:sp>
        <p:nvSpPr>
          <p:cNvPr id="8" name="Cadre 7"/>
          <p:cNvSpPr/>
          <p:nvPr/>
        </p:nvSpPr>
        <p:spPr>
          <a:xfrm>
            <a:off x="2219856" y="3599236"/>
            <a:ext cx="2374730" cy="45538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Cadre 8"/>
          <p:cNvSpPr/>
          <p:nvPr/>
        </p:nvSpPr>
        <p:spPr>
          <a:xfrm>
            <a:off x="4912184" y="4360777"/>
            <a:ext cx="1546810" cy="45538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773" y="922607"/>
            <a:ext cx="4892628" cy="1014960"/>
          </a:xfrm>
          <a:prstGeom prst="rect">
            <a:avLst/>
          </a:prstGeom>
        </p:spPr>
      </p:pic>
      <p:sp>
        <p:nvSpPr>
          <p:cNvPr id="13" name="Cadre 12"/>
          <p:cNvSpPr/>
          <p:nvPr/>
        </p:nvSpPr>
        <p:spPr>
          <a:xfrm>
            <a:off x="4291179" y="845174"/>
            <a:ext cx="1546810" cy="45538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5" name="Connecteur droit avec flèche 14"/>
          <p:cNvCxnSpPr>
            <a:stCxn id="8" idx="0"/>
            <a:endCxn id="13" idx="2"/>
          </p:cNvCxnSpPr>
          <p:nvPr/>
        </p:nvCxnSpPr>
        <p:spPr>
          <a:xfrm flipV="1">
            <a:off x="3407221" y="1300554"/>
            <a:ext cx="1657363" cy="22986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8" idx="2"/>
            <a:endCxn id="9" idx="1"/>
          </p:cNvCxnSpPr>
          <p:nvPr/>
        </p:nvCxnSpPr>
        <p:spPr>
          <a:xfrm>
            <a:off x="3407221" y="4054616"/>
            <a:ext cx="1504963" cy="5338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adre 17"/>
          <p:cNvSpPr/>
          <p:nvPr/>
        </p:nvSpPr>
        <p:spPr>
          <a:xfrm>
            <a:off x="2145108" y="2925682"/>
            <a:ext cx="2374730" cy="45538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Cadre 18"/>
          <p:cNvSpPr/>
          <p:nvPr/>
        </p:nvSpPr>
        <p:spPr>
          <a:xfrm>
            <a:off x="7216190" y="1152440"/>
            <a:ext cx="1546810" cy="45538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21" name="Connecteur droit avec flèche 20"/>
          <p:cNvCxnSpPr>
            <a:stCxn id="18" idx="3"/>
            <a:endCxn id="19" idx="1"/>
          </p:cNvCxnSpPr>
          <p:nvPr/>
        </p:nvCxnSpPr>
        <p:spPr>
          <a:xfrm flipV="1">
            <a:off x="4519838" y="1380130"/>
            <a:ext cx="2696352" cy="17732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956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Group Navigation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smtClean="0"/>
              <a:t>New Group Navigation go in the </a:t>
            </a:r>
            <a:r>
              <a:rPr lang="fr-FR" dirty="0" err="1" smtClean="0"/>
              <a:t>Left</a:t>
            </a:r>
            <a:r>
              <a:rPr lang="fr-FR" dirty="0" smtClean="0"/>
              <a:t> navigation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20034" r="-20034"/>
          <a:stretch>
            <a:fillRect/>
          </a:stretch>
        </p:blipFill>
        <p:spPr/>
      </p:pic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8" name="Cadre 7"/>
          <p:cNvSpPr/>
          <p:nvPr/>
        </p:nvSpPr>
        <p:spPr>
          <a:xfrm>
            <a:off x="5626270" y="4311622"/>
            <a:ext cx="2374730" cy="45538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7801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Exercise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9713313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Exercise</a:t>
            </a:r>
            <a:r>
              <a:rPr lang="fr-FR" dirty="0" smtClean="0"/>
              <a:t> 1/2 : Group Navigation (15 minutes)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 smtClean="0">
                <a:solidFill>
                  <a:schemeClr val="tx1"/>
                </a:solidFill>
              </a:rPr>
              <a:t>Create </a:t>
            </a:r>
            <a:r>
              <a:rPr lang="en-GB" sz="1800" dirty="0">
                <a:solidFill>
                  <a:schemeClr val="tx1"/>
                </a:solidFill>
              </a:rPr>
              <a:t>a new page in a group, create pages accessible for platform/bike only, modify the layout of this group’s </a:t>
            </a:r>
            <a:r>
              <a:rPr lang="en-GB" sz="1800" dirty="0" smtClean="0">
                <a:solidFill>
                  <a:schemeClr val="tx1"/>
                </a:solidFill>
              </a:rPr>
              <a:t>pages.</a:t>
            </a:r>
          </a:p>
          <a:p>
            <a:pPr marL="0" indent="0">
              <a:buNone/>
            </a:pPr>
            <a:r>
              <a:rPr lang="en-GB" sz="2400" dirty="0" smtClean="0">
                <a:solidFill>
                  <a:schemeClr val="tx1"/>
                </a:solidFill>
              </a:rPr>
              <a:t>New </a:t>
            </a:r>
            <a:r>
              <a:rPr lang="en-GB" sz="2400" dirty="0">
                <a:solidFill>
                  <a:schemeClr val="tx1"/>
                </a:solidFill>
              </a:rPr>
              <a:t>Group </a:t>
            </a:r>
            <a:r>
              <a:rPr lang="en-GB" sz="2400" dirty="0" smtClean="0">
                <a:solidFill>
                  <a:schemeClr val="tx1"/>
                </a:solidFill>
              </a:rPr>
              <a:t>Page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Login </a:t>
            </a:r>
            <a:r>
              <a:rPr lang="en-US" dirty="0">
                <a:solidFill>
                  <a:schemeClr val="tx1"/>
                </a:solidFill>
              </a:rPr>
              <a:t>as John. Open a group page of platform/administrators. </a:t>
            </a:r>
            <a:r>
              <a:rPr lang="en-US" dirty="0" smtClean="0">
                <a:solidFill>
                  <a:schemeClr val="tx1"/>
                </a:solidFill>
              </a:rPr>
              <a:t>(like Add </a:t>
            </a:r>
            <a:r>
              <a:rPr lang="en-US" dirty="0">
                <a:solidFill>
                  <a:schemeClr val="tx1"/>
                </a:solidFill>
              </a:rPr>
              <a:t>User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Click </a:t>
            </a:r>
            <a:r>
              <a:rPr lang="en-US" sz="2000" dirty="0">
                <a:solidFill>
                  <a:schemeClr val="tx1"/>
                </a:solidFill>
              </a:rPr>
              <a:t>on </a:t>
            </a:r>
            <a:r>
              <a:rPr lang="en-US" sz="2000" dirty="0" smtClean="0">
                <a:solidFill>
                  <a:schemeClr val="tx1"/>
                </a:solidFill>
              </a:rPr>
              <a:t>“Edit &gt; Page &gt; Add Page</a:t>
            </a:r>
            <a:r>
              <a:rPr lang="en-US" sz="2000" dirty="0">
                <a:solidFill>
                  <a:schemeClr val="tx1"/>
                </a:solidFill>
              </a:rPr>
              <a:t>” and browse to the root of the group navigation </a:t>
            </a:r>
            <a:r>
              <a:rPr lang="en-US" sz="2000" dirty="0" smtClean="0">
                <a:solidFill>
                  <a:schemeClr val="tx1"/>
                </a:solidFill>
              </a:rPr>
              <a:t>(</a:t>
            </a:r>
            <a:r>
              <a:rPr lang="en-US" dirty="0" smtClean="0">
                <a:solidFill>
                  <a:schemeClr val="tx1"/>
                </a:solidFill>
              </a:rPr>
              <a:t>top </a:t>
            </a:r>
            <a:r>
              <a:rPr lang="en-US" sz="2000" dirty="0" smtClean="0">
                <a:solidFill>
                  <a:schemeClr val="tx1"/>
                </a:solidFill>
              </a:rPr>
              <a:t>arrow</a:t>
            </a:r>
            <a:r>
              <a:rPr lang="en-US" sz="2000" dirty="0">
                <a:solidFill>
                  <a:schemeClr val="tx1"/>
                </a:solidFill>
              </a:rPr>
              <a:t>)</a:t>
            </a:r>
            <a:r>
              <a:rPr lang="en-US" sz="20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Add </a:t>
            </a:r>
            <a:r>
              <a:rPr lang="en-US" sz="2000" dirty="0">
                <a:solidFill>
                  <a:schemeClr val="tx1"/>
                </a:solidFill>
              </a:rPr>
              <a:t>at least one application to the page (otherwise it won’t show up). </a:t>
            </a:r>
            <a:endParaRPr lang="en-US" sz="2000" dirty="0" smtClean="0">
              <a:solidFill>
                <a:schemeClr val="tx1"/>
              </a:solidFill>
            </a:endParaRPr>
          </a:p>
          <a:p>
            <a:r>
              <a:rPr lang="en-US" sz="2000" dirty="0" smtClean="0">
                <a:solidFill>
                  <a:schemeClr val="tx1"/>
                </a:solidFill>
              </a:rPr>
              <a:t>Save.</a:t>
            </a:r>
          </a:p>
          <a:p>
            <a:pPr lvl="1"/>
            <a:endParaRPr lang="en-US" sz="1800" dirty="0" smtClean="0">
              <a:solidFill>
                <a:schemeClr val="tx1"/>
              </a:solidFill>
            </a:endParaRPr>
          </a:p>
          <a:p>
            <a:pPr marL="258721" indent="-255546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1800" dirty="0">
              <a:solidFill>
                <a:srgbClr val="4C4C4C"/>
              </a:solidFill>
            </a:endParaRPr>
          </a:p>
          <a:p>
            <a:pPr marL="639657" lvl="1" indent="-209515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dirty="0">
              <a:solidFill>
                <a:srgbClr val="4C4C4C"/>
              </a:solidFill>
            </a:endParaRPr>
          </a:p>
          <a:p>
            <a:endParaRPr lang="fr-FR" sz="18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4811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Exercise</a:t>
            </a:r>
            <a:r>
              <a:rPr lang="fr-FR" dirty="0" smtClean="0"/>
              <a:t> 2/2 : Group Navigation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85000" lnSpcReduction="10000"/>
          </a:bodyPr>
          <a:lstStyle/>
          <a:p>
            <a:pPr marL="3175" indent="0">
              <a:lnSpc>
                <a:spcPct val="92000"/>
              </a:lnSpc>
              <a:spcAft>
                <a:spcPts val="1425"/>
              </a:spcAft>
              <a:buClr>
                <a:srgbClr val="3E5D9C"/>
              </a:buClr>
              <a:buSzPct val="70000"/>
              <a:buNone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800" dirty="0">
                <a:solidFill>
                  <a:schemeClr val="tx1"/>
                </a:solidFill>
              </a:rPr>
              <a:t>Groups Navigation</a:t>
            </a:r>
          </a:p>
          <a:p>
            <a:pPr marL="346075" indent="-342900">
              <a:lnSpc>
                <a:spcPct val="101000"/>
              </a:lnSpc>
              <a:spcAft>
                <a:spcPts val="1425"/>
              </a:spcAft>
              <a:buClr>
                <a:srgbClr val="3E5D9C"/>
              </a:buClr>
              <a:buSzPct val="15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dirty="0">
                <a:solidFill>
                  <a:schemeClr val="tx1"/>
                </a:solidFill>
              </a:rPr>
              <a:t>Click on “Portal </a:t>
            </a:r>
            <a:r>
              <a:rPr lang="en-US" dirty="0">
                <a:solidFill>
                  <a:schemeClr val="tx1"/>
                </a:solidFill>
                <a:sym typeface="Wingdings"/>
              </a:rPr>
              <a:t> Group Sites</a:t>
            </a:r>
            <a:r>
              <a:rPr lang="en-US" dirty="0">
                <a:solidFill>
                  <a:schemeClr val="tx1"/>
                </a:solidFill>
              </a:rPr>
              <a:t>” in the Admin </a:t>
            </a:r>
            <a:r>
              <a:rPr lang="en-US" dirty="0" smtClean="0">
                <a:solidFill>
                  <a:schemeClr val="tx1"/>
                </a:solidFill>
              </a:rPr>
              <a:t>menu </a:t>
            </a:r>
            <a:r>
              <a:rPr lang="en-US" dirty="0">
                <a:solidFill>
                  <a:schemeClr val="tx1"/>
                </a:solidFill>
              </a:rPr>
              <a:t>and open the navigation of platform/administrators.</a:t>
            </a:r>
          </a:p>
          <a:p>
            <a:pPr marL="346075" indent="-342900">
              <a:lnSpc>
                <a:spcPct val="101000"/>
              </a:lnSpc>
              <a:spcAft>
                <a:spcPts val="1425"/>
              </a:spcAft>
              <a:buClr>
                <a:srgbClr val="3E5D9C"/>
              </a:buClr>
              <a:buSzPct val="15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dirty="0">
                <a:solidFill>
                  <a:schemeClr val="tx1"/>
                </a:solidFill>
              </a:rPr>
              <a:t>Verify the existence of your new navigation node and page.</a:t>
            </a:r>
          </a:p>
          <a:p>
            <a:pPr marL="346075" indent="-342900">
              <a:lnSpc>
                <a:spcPct val="101000"/>
              </a:lnSpc>
              <a:spcAft>
                <a:spcPts val="1425"/>
              </a:spcAft>
              <a:buClr>
                <a:srgbClr val="3E5D9C"/>
              </a:buClr>
              <a:buSzPct val="15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dirty="0">
                <a:solidFill>
                  <a:schemeClr val="tx1"/>
                </a:solidFill>
              </a:rPr>
              <a:t>Make john a manager of the group “platform/bike”. Add a navigation to the group platform/bike. Add two new navigation nodes to the group, select any existing page or create new pages.</a:t>
            </a:r>
          </a:p>
          <a:p>
            <a:pPr marL="3175" indent="0">
              <a:lnSpc>
                <a:spcPct val="92000"/>
              </a:lnSpc>
              <a:spcAft>
                <a:spcPts val="1425"/>
              </a:spcAft>
              <a:buClr>
                <a:srgbClr val="3E5D9C"/>
              </a:buClr>
              <a:buSzPct val="70000"/>
              <a:buNone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800" dirty="0">
                <a:solidFill>
                  <a:schemeClr val="tx1"/>
                </a:solidFill>
              </a:rPr>
              <a:t>Group Layout</a:t>
            </a:r>
          </a:p>
          <a:p>
            <a:pPr marL="346075" indent="-342900">
              <a:lnSpc>
                <a:spcPct val="101000"/>
              </a:lnSpc>
              <a:spcAft>
                <a:spcPts val="1425"/>
              </a:spcAft>
              <a:buClr>
                <a:srgbClr val="3E5D9C"/>
              </a:buClr>
              <a:buSzPct val="15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dirty="0">
                <a:solidFill>
                  <a:schemeClr val="tx1"/>
                </a:solidFill>
              </a:rPr>
              <a:t>Click on a page of “platform/administrator and modify the portal layout for all pages of this group (“Edit Layout”). </a:t>
            </a:r>
          </a:p>
          <a:p>
            <a:pPr marL="346075" indent="-342900">
              <a:lnSpc>
                <a:spcPct val="101000"/>
              </a:lnSpc>
              <a:spcAft>
                <a:spcPts val="1425"/>
              </a:spcAft>
              <a:buClr>
                <a:srgbClr val="3E5D9C"/>
              </a:buClr>
              <a:buSzPct val="15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dirty="0">
                <a:solidFill>
                  <a:schemeClr val="tx1"/>
                </a:solidFill>
              </a:rPr>
              <a:t>Modify also the layout of the platform/bike group portal.</a:t>
            </a:r>
          </a:p>
          <a:p>
            <a:pPr marL="346075" indent="-342900">
              <a:lnSpc>
                <a:spcPct val="101000"/>
              </a:lnSpc>
              <a:spcAft>
                <a:spcPts val="1425"/>
              </a:spcAft>
              <a:buClr>
                <a:srgbClr val="3E5D9C"/>
              </a:buClr>
              <a:buSzPct val="15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dirty="0">
                <a:solidFill>
                  <a:schemeClr val="tx1"/>
                </a:solidFill>
              </a:rPr>
              <a:t>Switch between the pages of the bike group in order to see the differences.</a:t>
            </a:r>
          </a:p>
          <a:p>
            <a:pPr marL="346075" indent="-342900">
              <a:lnSpc>
                <a:spcPct val="101000"/>
              </a:lnSpc>
              <a:spcAft>
                <a:spcPts val="1425"/>
              </a:spcAft>
              <a:buClr>
                <a:srgbClr val="3E5D9C"/>
              </a:buClr>
              <a:buSzPct val="15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dirty="0">
              <a:solidFill>
                <a:srgbClr val="4C4C4C"/>
              </a:solidFill>
            </a:endParaRPr>
          </a:p>
          <a:p>
            <a:pPr marL="715892" lvl="1" indent="-285750">
              <a:lnSpc>
                <a:spcPct val="101000"/>
              </a:lnSpc>
              <a:spcAft>
                <a:spcPts val="1425"/>
              </a:spcAft>
              <a:buClr>
                <a:srgbClr val="3E5D9C"/>
              </a:buClr>
              <a:buSzPct val="10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dirty="0">
              <a:solidFill>
                <a:srgbClr val="4C4C4C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366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 smtClean="0"/>
              <a:t>Examples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1936820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3874" y="0"/>
            <a:ext cx="7743478" cy="694727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62580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339" y="-264584"/>
            <a:ext cx="8146377" cy="724013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101477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01" y="370689"/>
            <a:ext cx="8898989" cy="60605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129207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410254" y="-718328"/>
            <a:ext cx="9554254" cy="788025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69001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Manage </a:t>
            </a:r>
            <a:r>
              <a:rPr lang="fr-FR" dirty="0" err="1" smtClean="0"/>
              <a:t>your</a:t>
            </a:r>
            <a:r>
              <a:rPr lang="fr-FR" dirty="0" smtClean="0"/>
              <a:t> Sites – Portal Settings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C4C4C"/>
                </a:solidFill>
                <a:cs typeface="MS Gothic"/>
              </a:rPr>
              <a:t>Click </a:t>
            </a:r>
            <a:r>
              <a:rPr lang="en-US" dirty="0">
                <a:solidFill>
                  <a:srgbClr val="4C4C4C"/>
                </a:solidFill>
                <a:cs typeface="MS Gothic"/>
              </a:rPr>
              <a:t>on “Add New Portal” and choose a </a:t>
            </a:r>
            <a:br>
              <a:rPr lang="en-US" dirty="0">
                <a:solidFill>
                  <a:srgbClr val="4C4C4C"/>
                </a:solidFill>
                <a:cs typeface="MS Gothic"/>
              </a:rPr>
            </a:br>
            <a:r>
              <a:rPr lang="en-US" dirty="0">
                <a:solidFill>
                  <a:srgbClr val="4C4C4C"/>
                </a:solidFill>
                <a:cs typeface="MS Gothic"/>
              </a:rPr>
              <a:t>name, locale and skin for your site.</a:t>
            </a:r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2799790"/>
            <a:ext cx="6568293" cy="331684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265" y="1595241"/>
            <a:ext cx="1474705" cy="458797"/>
          </a:xfrm>
          <a:prstGeom prst="rect">
            <a:avLst/>
          </a:prstGeom>
        </p:spPr>
      </p:pic>
      <p:cxnSp>
        <p:nvCxnSpPr>
          <p:cNvPr id="9" name="Connecteur droit avec flèche 8"/>
          <p:cNvCxnSpPr>
            <a:stCxn id="7" idx="2"/>
          </p:cNvCxnSpPr>
          <p:nvPr/>
        </p:nvCxnSpPr>
        <p:spPr>
          <a:xfrm flipH="1">
            <a:off x="6310912" y="2054038"/>
            <a:ext cx="1251706" cy="1074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1259639" y="13525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67969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3E5D9C"/>
                </a:solidFill>
              </a:rPr>
              <a:t>Portal</a:t>
            </a:r>
            <a:r>
              <a:rPr lang="en-US" dirty="0"/>
              <a:t> </a:t>
            </a:r>
            <a:r>
              <a:rPr lang="en-US" dirty="0" smtClean="0"/>
              <a:t>Advanced Features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Sites, Layouts, Navigation, </a:t>
            </a:r>
            <a:r>
              <a:rPr lang="en-US" dirty="0" err="1"/>
              <a:t>Portlets</a:t>
            </a:r>
            <a:endParaRPr lang="en-US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Questions and </a:t>
            </a:r>
            <a:r>
              <a:rPr lang="fr-FR" smtClean="0"/>
              <a:t>answers</a:t>
            </a:r>
            <a:endParaRPr lang="fr-FR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2137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Manage </a:t>
            </a:r>
            <a:r>
              <a:rPr lang="fr-FR" dirty="0" err="1" smtClean="0"/>
              <a:t>your</a:t>
            </a:r>
            <a:r>
              <a:rPr lang="fr-FR" dirty="0" smtClean="0"/>
              <a:t> Sites – </a:t>
            </a:r>
            <a:r>
              <a:rPr lang="fr-FR" dirty="0" err="1" smtClean="0"/>
              <a:t>Properties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0" name="ZoneTexte 9"/>
          <p:cNvSpPr txBox="1"/>
          <p:nvPr/>
        </p:nvSpPr>
        <p:spPr>
          <a:xfrm>
            <a:off x="1259639" y="13525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12" name="Espace réservé du contenu 11"/>
          <p:cNvPicPr>
            <a:picLocks noGrp="1" noChangeAspect="1"/>
          </p:cNvPicPr>
          <p:nvPr>
            <p:ph sz="quarter" idx="11"/>
          </p:nvPr>
        </p:nvPicPr>
        <p:blipFill>
          <a:blip r:embed="rId2"/>
          <a:srcRect t="-37136" b="-37136"/>
          <a:stretch>
            <a:fillRect/>
          </a:stretch>
        </p:blipFill>
        <p:spPr/>
      </p:pic>
      <p:sp>
        <p:nvSpPr>
          <p:cNvPr id="13" name="Cadre 12"/>
          <p:cNvSpPr/>
          <p:nvPr/>
        </p:nvSpPr>
        <p:spPr>
          <a:xfrm>
            <a:off x="774368" y="3418881"/>
            <a:ext cx="2478259" cy="62048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4" name="Bulle rectangulaire à coins arrondis 13"/>
          <p:cNvSpPr/>
          <p:nvPr/>
        </p:nvSpPr>
        <p:spPr>
          <a:xfrm>
            <a:off x="3405744" y="3346929"/>
            <a:ext cx="3177150" cy="1322920"/>
          </a:xfrm>
          <a:prstGeom prst="wedgeRoundRectCallout">
            <a:avLst>
              <a:gd name="adj1" fmla="val -56270"/>
              <a:gd name="adj2" fmla="val -22212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58721" indent="-255546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dirty="0">
                <a:solidFill>
                  <a:srgbClr val="4C4C4C"/>
                </a:solidFill>
                <a:cs typeface="MS Gothic"/>
              </a:rPr>
              <a:t>Check if you generally need decorations around the </a:t>
            </a:r>
            <a:r>
              <a:rPr lang="en-GB" dirty="0" err="1">
                <a:solidFill>
                  <a:srgbClr val="4C4C4C"/>
                </a:solidFill>
                <a:cs typeface="MS Gothic"/>
              </a:rPr>
              <a:t>portlets</a:t>
            </a:r>
            <a:r>
              <a:rPr lang="en-GB" dirty="0">
                <a:solidFill>
                  <a:srgbClr val="4C4C4C"/>
                </a:solidFill>
                <a:cs typeface="MS Gothic"/>
              </a:rPr>
              <a:t>. 95% of the customers do not need this</a:t>
            </a:r>
            <a:r>
              <a:rPr lang="en-GB" dirty="0" smtClean="0">
                <a:solidFill>
                  <a:srgbClr val="4C4C4C"/>
                </a:solidFill>
                <a:cs typeface="MS Gothic"/>
              </a:rPr>
              <a:t>.</a:t>
            </a:r>
            <a:endParaRPr lang="en-GB" dirty="0">
              <a:solidFill>
                <a:srgbClr val="4C4C4C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04288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/>
          <p:cNvPicPr>
            <a:picLocks noGrp="1" noChangeAspect="1"/>
          </p:cNvPicPr>
          <p:nvPr>
            <p:ph sz="quarter" idx="11"/>
          </p:nvPr>
        </p:nvPicPr>
        <p:blipFill>
          <a:blip r:embed="rId2"/>
          <a:srcRect l="-1181" r="-1181"/>
          <a:stretch>
            <a:fillRect/>
          </a:stretch>
        </p:blipFill>
        <p:spPr/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Manage </a:t>
            </a:r>
            <a:r>
              <a:rPr lang="fr-FR" dirty="0" err="1" smtClean="0"/>
              <a:t>your</a:t>
            </a:r>
            <a:r>
              <a:rPr lang="fr-FR" dirty="0" smtClean="0"/>
              <a:t> Sites – Permissions Settings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Copyright 2013 eXo Platform</a:t>
            </a:r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" name="ZoneTexte 9"/>
          <p:cNvSpPr txBox="1"/>
          <p:nvPr/>
        </p:nvSpPr>
        <p:spPr>
          <a:xfrm>
            <a:off x="1259639" y="13525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3" name="Cadre 12"/>
          <p:cNvSpPr/>
          <p:nvPr/>
        </p:nvSpPr>
        <p:spPr>
          <a:xfrm>
            <a:off x="3405744" y="4359609"/>
            <a:ext cx="2478259" cy="62048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4" name="Bulle rectangulaire à coins arrondis 13"/>
          <p:cNvSpPr/>
          <p:nvPr/>
        </p:nvSpPr>
        <p:spPr>
          <a:xfrm>
            <a:off x="2228705" y="3430916"/>
            <a:ext cx="3177150" cy="736243"/>
          </a:xfrm>
          <a:prstGeom prst="wedgeRoundRectCallout">
            <a:avLst>
              <a:gd name="adj1" fmla="val 22049"/>
              <a:gd name="adj2" fmla="val 71743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58721" indent="-255546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dirty="0">
                <a:solidFill>
                  <a:srgbClr val="4C4C4C"/>
                </a:solidFill>
              </a:rPr>
              <a:t>Add more groups that will have access permission.</a:t>
            </a:r>
            <a:endParaRPr lang="en-GB" dirty="0">
              <a:solidFill>
                <a:srgbClr val="4C4C4C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7605965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eXo Platform 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Newsprint">
  <a:themeElements>
    <a:clrScheme name="Personnalisé 1">
      <a:dk1>
        <a:srgbClr val="262626"/>
      </a:dk1>
      <a:lt1>
        <a:srgbClr val="262626"/>
      </a:lt1>
      <a:dk2>
        <a:srgbClr val="FFFFFF"/>
      </a:dk2>
      <a:lt2>
        <a:srgbClr val="FFFFFF"/>
      </a:lt2>
      <a:accent1>
        <a:srgbClr val="476A9C"/>
      </a:accent1>
      <a:accent2>
        <a:srgbClr val="F2B800"/>
      </a:accent2>
      <a:accent3>
        <a:srgbClr val="5F95D7"/>
      </a:accent3>
      <a:accent4>
        <a:srgbClr val="8C8C8C"/>
      </a:accent4>
      <a:accent5>
        <a:srgbClr val="354F75"/>
      </a:accent5>
      <a:accent6>
        <a:srgbClr val="C8C8C8"/>
      </a:accent6>
      <a:hlink>
        <a:srgbClr val="262626"/>
      </a:hlink>
      <a:folHlink>
        <a:srgbClr val="262626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eXo Platform 4.thmx</Template>
  <TotalTime>1410</TotalTime>
  <Words>2391</Words>
  <Application>Microsoft Macintosh PowerPoint</Application>
  <PresentationFormat>Présentation à l'écran (4:3)</PresentationFormat>
  <Paragraphs>389</Paragraphs>
  <Slides>70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3</vt:i4>
      </vt:variant>
      <vt:variant>
        <vt:lpstr>Titres des diapositives</vt:lpstr>
      </vt:variant>
      <vt:variant>
        <vt:i4>70</vt:i4>
      </vt:variant>
    </vt:vector>
  </HeadingPairs>
  <TitlesOfParts>
    <vt:vector size="73" baseType="lpstr">
      <vt:lpstr>eXo Platform 4</vt:lpstr>
      <vt:lpstr>2_Newsprint</vt:lpstr>
      <vt:lpstr>1_Conception personnalisée</vt:lpstr>
      <vt:lpstr>Présentation PowerPoint</vt:lpstr>
      <vt:lpstr>Sites  Sites creation and urls</vt:lpstr>
      <vt:lpstr>Sites</vt:lpstr>
      <vt:lpstr>Sites</vt:lpstr>
      <vt:lpstr>Site</vt:lpstr>
      <vt:lpstr>Manage your sites</vt:lpstr>
      <vt:lpstr>Manage your Sites – Portal Settings</vt:lpstr>
      <vt:lpstr>Manage your Sites – Properties</vt:lpstr>
      <vt:lpstr>Manage your Sites – Permissions Settings</vt:lpstr>
      <vt:lpstr>Manage your Sites – Permission Selector</vt:lpstr>
      <vt:lpstr>Manage your Sites – Sites templates</vt:lpstr>
      <vt:lpstr>Manage your Sites – Sites templates</vt:lpstr>
      <vt:lpstr>Manage your Sites – Sites templates</vt:lpstr>
      <vt:lpstr>Exercise</vt:lpstr>
      <vt:lpstr>Exercise 1 : Start and Play</vt:lpstr>
      <vt:lpstr>Exercise : New Site (15 minutes)</vt:lpstr>
      <vt:lpstr>Layout For sites and pages</vt:lpstr>
      <vt:lpstr>Site Layout</vt:lpstr>
      <vt:lpstr>Site Layout</vt:lpstr>
      <vt:lpstr>Site Layout</vt:lpstr>
      <vt:lpstr>Site Layout</vt:lpstr>
      <vt:lpstr>Applications</vt:lpstr>
      <vt:lpstr>Containers</vt:lpstr>
      <vt:lpstr>Containers</vt:lpstr>
      <vt:lpstr>Add New Page</vt:lpstr>
      <vt:lpstr>Add New Page</vt:lpstr>
      <vt:lpstr>Edit Page Layout</vt:lpstr>
      <vt:lpstr>Exercise 1/2 : Layout (20 minutes)</vt:lpstr>
      <vt:lpstr>Exercise 2/2 : Layout</vt:lpstr>
      <vt:lpstr>Portlets Preferences and Settings</vt:lpstr>
      <vt:lpstr>Portlets</vt:lpstr>
      <vt:lpstr>Portlet Preferences and Settings</vt:lpstr>
      <vt:lpstr>Portlet Preferences and Settings</vt:lpstr>
      <vt:lpstr>Portlet Preferences and Settings</vt:lpstr>
      <vt:lpstr>Portlet Preferences and Settings</vt:lpstr>
      <vt:lpstr>Navigation Nodes  Pointing to pages</vt:lpstr>
      <vt:lpstr>Navigation</vt:lpstr>
      <vt:lpstr>Navigation</vt:lpstr>
      <vt:lpstr>Navigation</vt:lpstr>
      <vt:lpstr>Navigation - Edit</vt:lpstr>
      <vt:lpstr>Navigation – Edit Node</vt:lpstr>
      <vt:lpstr>Navigation – Page</vt:lpstr>
      <vt:lpstr>Portal Summary</vt:lpstr>
      <vt:lpstr>Exercise</vt:lpstr>
      <vt:lpstr>Exercise 1/2 : Site Navigation (15 minutes)</vt:lpstr>
      <vt:lpstr>Exercise 2/2 : Site Navigation</vt:lpstr>
      <vt:lpstr>Application Registry Portlets and Gadgets administration</vt:lpstr>
      <vt:lpstr>Application Registry</vt:lpstr>
      <vt:lpstr>Application Registry</vt:lpstr>
      <vt:lpstr>Application Registry - Portlets</vt:lpstr>
      <vt:lpstr>Application Registry - Gadgets</vt:lpstr>
      <vt:lpstr>Exercise</vt:lpstr>
      <vt:lpstr>Exercise 1/2 : Application Registry (20 minutes) </vt:lpstr>
      <vt:lpstr>Exercise 2/2 : Application Registry</vt:lpstr>
      <vt:lpstr>Group Sites and Navigations « one site per group »</vt:lpstr>
      <vt:lpstr>Groups</vt:lpstr>
      <vt:lpstr>Groups</vt:lpstr>
      <vt:lpstr>Groups</vt:lpstr>
      <vt:lpstr>Group Navigation</vt:lpstr>
      <vt:lpstr>Group Navigation</vt:lpstr>
      <vt:lpstr>Group Navigation</vt:lpstr>
      <vt:lpstr>Exercise</vt:lpstr>
      <vt:lpstr>Exercise 1/2 : Group Navigation (15 minutes)</vt:lpstr>
      <vt:lpstr>Exercise 2/2 : Group Navigation</vt:lpstr>
      <vt:lpstr>Examples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Benjamin Paillereau</dc:creator>
  <cp:lastModifiedBy>Benjamin Paillereau</cp:lastModifiedBy>
  <cp:revision>159</cp:revision>
  <dcterms:created xsi:type="dcterms:W3CDTF">2013-05-14T09:20:58Z</dcterms:created>
  <dcterms:modified xsi:type="dcterms:W3CDTF">2013-05-15T09:06:25Z</dcterms:modified>
</cp:coreProperties>
</file>